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51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21BA90-9B07-4E2E-90D8-16546C106E48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42FE4A-0CD3-45A5-9629-09A80C41B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210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15988" fontAlgn="base">
              <a:spcBef>
                <a:spcPct val="0"/>
              </a:spcBef>
              <a:spcAft>
                <a:spcPct val="0"/>
              </a:spcAft>
            </a:pPr>
            <a:fld id="{9083F9D0-5901-4215-A187-BBEC4FAF5516}" type="slidenum">
              <a:rPr lang="en-US">
                <a:solidFill>
                  <a:prstClr val="black"/>
                </a:solidFill>
                <a:ea typeface="MS PGothic" pitchFamily="34" charset="-128"/>
                <a:cs typeface="Arial"/>
              </a:rPr>
              <a:pPr defTabSz="915988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dirty="0">
              <a:solidFill>
                <a:prstClr val="black"/>
              </a:solidFill>
              <a:ea typeface="MS PGothic" pitchFamily="34" charset="-128"/>
              <a:cs typeface="Arial"/>
            </a:endParaRPr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>
                <a:ea typeface="MS PGothic" pitchFamily="34" charset="-128"/>
              </a:rPr>
              <a:t>Run time: 11:15-11:45</a:t>
            </a:r>
          </a:p>
          <a:p>
            <a:pPr>
              <a:spcBef>
                <a:spcPct val="0"/>
              </a:spcBef>
            </a:pPr>
            <a:endParaRPr lang="en-US" dirty="0" smtClean="0">
              <a:ea typeface="MS PGothic" pitchFamily="34" charset="-128"/>
            </a:endParaRPr>
          </a:p>
          <a:p>
            <a:pPr>
              <a:spcBef>
                <a:spcPct val="0"/>
              </a:spcBef>
            </a:pPr>
            <a:r>
              <a:rPr lang="en-US" dirty="0" smtClean="0">
                <a:ea typeface="MS PGothic" pitchFamily="34" charset="-128"/>
              </a:rPr>
              <a:t>Here is you the leader or our client. Trying to do something. 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ea typeface="MS PGothic" pitchFamily="34" charset="-128"/>
              </a:rPr>
              <a:t>Define what it is to be successful. 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ea typeface="MS PGothic" pitchFamily="34" charset="-128"/>
              </a:rPr>
              <a:t>Choose the metrics to track- based on benchmarks, measure something- everything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ea typeface="MS PGothic" pitchFamily="34" charset="-128"/>
              </a:rPr>
              <a:t>You have a plan for the year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ea typeface="MS PGothic" pitchFamily="34" charset="-128"/>
              </a:rPr>
              <a:t>Before you set out to run the “business” project what’s next 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ea typeface="MS PGothic" pitchFamily="34" charset="-128"/>
              </a:rPr>
              <a:t>Compare what actually happened with the projection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ea typeface="MS PGothic" pitchFamily="34" charset="-128"/>
              </a:rPr>
              <a:t>	If things are dead on– repeat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ea typeface="MS PGothic" pitchFamily="34" charset="-128"/>
              </a:rPr>
              <a:t>	If they are different- make sure you measured correctly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ea typeface="MS PGothic" pitchFamily="34" charset="-128"/>
              </a:rPr>
              <a:t>	If you measured correctly- determine what’s different- could have been a bad projection, a bad calculation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ea typeface="MS PGothic" pitchFamily="34" charset="-128"/>
              </a:rPr>
              <a:t>Then determine why? 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ea typeface="MS PGothic" pitchFamily="34" charset="-128"/>
              </a:rPr>
              <a:t>So what?</a:t>
            </a:r>
          </a:p>
          <a:p>
            <a:pPr>
              <a:spcBef>
                <a:spcPct val="0"/>
              </a:spcBef>
            </a:pPr>
            <a:r>
              <a:rPr lang="en-US" dirty="0" smtClean="0">
                <a:ea typeface="MS PGothic" pitchFamily="34" charset="-128"/>
              </a:rPr>
              <a:t>Now what are you gong to do differently?</a:t>
            </a:r>
          </a:p>
          <a:p>
            <a:pPr>
              <a:spcBef>
                <a:spcPct val="0"/>
              </a:spcBef>
            </a:pPr>
            <a:endParaRPr lang="en-US" dirty="0" smtClean="0">
              <a:ea typeface="MS PGothic" pitchFamily="34" charset="-128"/>
            </a:endParaRPr>
          </a:p>
          <a:p>
            <a:pPr>
              <a:spcBef>
                <a:spcPct val="0"/>
              </a:spcBef>
            </a:pPr>
            <a:endParaRPr lang="en-US" dirty="0" smtClean="0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ain Title Slide">
    <p:bg bwMode="gray">
      <p:bgPr>
        <a:solidFill>
          <a:srgbClr val="00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ctrTitle" sz="quarter"/>
          </p:nvPr>
        </p:nvSpPr>
        <p:spPr bwMode="white">
          <a:xfrm>
            <a:off x="458788" y="695670"/>
            <a:ext cx="8229600" cy="2741613"/>
          </a:xfrm>
        </p:spPr>
        <p:txBody>
          <a:bodyPr anchor="t" anchorCtr="0"/>
          <a:lstStyle>
            <a:lvl1pPr>
              <a:defRPr sz="50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3"/>
          <p:cNvSpPr>
            <a:spLocks noGrp="1"/>
          </p:cNvSpPr>
          <p:nvPr>
            <p:ph idx="1"/>
          </p:nvPr>
        </p:nvSpPr>
        <p:spPr bwMode="auto">
          <a:xfrm>
            <a:off x="464751" y="5065090"/>
            <a:ext cx="8239125" cy="1313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>
                <a:sym typeface="Arial" pitchFamily="-110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70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Main Title Slide">
    <p:bg bwMode="gray">
      <p:bgPr>
        <a:solidFill>
          <a:srgbClr val="00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ctrTitle" sz="quarter"/>
          </p:nvPr>
        </p:nvSpPr>
        <p:spPr bwMode="white">
          <a:xfrm>
            <a:off x="458788" y="695670"/>
            <a:ext cx="8229600" cy="2741613"/>
          </a:xfrm>
        </p:spPr>
        <p:txBody>
          <a:bodyPr anchor="t" anchorCtr="0"/>
          <a:lstStyle>
            <a:lvl1pPr>
              <a:defRPr sz="5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3"/>
          <p:cNvSpPr>
            <a:spLocks noGrp="1"/>
          </p:cNvSpPr>
          <p:nvPr>
            <p:ph idx="1"/>
          </p:nvPr>
        </p:nvSpPr>
        <p:spPr bwMode="auto">
          <a:xfrm>
            <a:off x="464751" y="1915490"/>
            <a:ext cx="8239125" cy="1313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38138" indent="-338138">
              <a:buFont typeface="Arial"/>
              <a:buChar char="•"/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>
                <a:sym typeface="Arial" pitchFamily="-110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88238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788" y="1844290"/>
            <a:ext cx="8229600" cy="4113213"/>
          </a:xfrm>
        </p:spPr>
        <p:txBody>
          <a:bodyPr/>
          <a:lstStyle>
            <a:lvl1pPr>
              <a:defRPr>
                <a:solidFill>
                  <a:srgbClr val="595959"/>
                </a:solidFill>
              </a:defRPr>
            </a:lvl1pPr>
            <a:lvl2pPr>
              <a:defRPr>
                <a:solidFill>
                  <a:srgbClr val="595959"/>
                </a:solidFill>
              </a:defRPr>
            </a:lvl2pPr>
            <a:lvl3pPr>
              <a:defRPr>
                <a:solidFill>
                  <a:srgbClr val="595959"/>
                </a:solidFill>
              </a:defRPr>
            </a:lvl3pPr>
            <a:lvl4pPr>
              <a:defRPr>
                <a:solidFill>
                  <a:srgbClr val="595959"/>
                </a:solidFill>
              </a:defRPr>
            </a:lvl4pPr>
            <a:lvl5pPr>
              <a:defRPr>
                <a:solidFill>
                  <a:srgbClr val="595959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030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8788" y="1844290"/>
            <a:ext cx="4038600" cy="4113213"/>
          </a:xfrm>
        </p:spPr>
        <p:txBody>
          <a:bodyPr/>
          <a:lstStyle>
            <a:lvl1pPr>
              <a:defRPr sz="2800">
                <a:solidFill>
                  <a:srgbClr val="595959"/>
                </a:solidFill>
              </a:defRPr>
            </a:lvl1pPr>
            <a:lvl2pPr>
              <a:defRPr sz="2400">
                <a:solidFill>
                  <a:srgbClr val="595959"/>
                </a:solidFill>
              </a:defRPr>
            </a:lvl2pPr>
            <a:lvl3pPr>
              <a:defRPr sz="2000">
                <a:solidFill>
                  <a:srgbClr val="595959"/>
                </a:solidFill>
              </a:defRPr>
            </a:lvl3pPr>
            <a:lvl4pPr>
              <a:defRPr sz="1800">
                <a:solidFill>
                  <a:srgbClr val="595959"/>
                </a:solidFill>
              </a:defRPr>
            </a:lvl4pPr>
            <a:lvl5pPr>
              <a:defRPr sz="1800">
                <a:solidFill>
                  <a:srgbClr val="595959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844290"/>
            <a:ext cx="40386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16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675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7549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9940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right Blue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9263" y="701847"/>
            <a:ext cx="8239125" cy="832643"/>
          </a:xfrm>
        </p:spPr>
        <p:txBody>
          <a:bodyPr/>
          <a:lstStyle>
            <a:lvl1pPr>
              <a:lnSpc>
                <a:spcPct val="100000"/>
              </a:lnSpc>
              <a:defRPr sz="4800" b="0">
                <a:latin typeface="+mn-lt"/>
              </a:defRPr>
            </a:lvl1pPr>
          </a:lstStyle>
          <a:p>
            <a:r>
              <a:rPr lang="en-US" dirty="0" smtClean="0"/>
              <a:t>Click to edit Master title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idx="1"/>
          </p:nvPr>
        </p:nvSpPr>
        <p:spPr bwMode="auto">
          <a:xfrm>
            <a:off x="464751" y="1548954"/>
            <a:ext cx="8239125" cy="1313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457200" indent="-457200">
              <a:buFont typeface="Arial"/>
              <a:buChar char="•"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>
                <a:sym typeface="Arial" pitchFamily="-110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7713000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8788" y="393700"/>
            <a:ext cx="8229600" cy="143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8788" y="1828800"/>
            <a:ext cx="8229600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8348663" y="6216118"/>
            <a:ext cx="331787" cy="55562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457200" rtl="0" eaLnBrk="1" latinLnBrk="0" hangingPunct="1">
              <a:defRPr sz="800" kern="1200" smtClean="0">
                <a:solidFill>
                  <a:srgbClr val="777777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D73BBFCD-00F6-EC4A-B166-CC5D66FD460E}" type="slidenum">
              <a:rPr lang="en-US" sz="1000">
                <a:ea typeface="ヒラギノ角ゴ ProN W3" pitchFamily="-110" charset="-128"/>
                <a:cs typeface="ヒラギノ角ゴ ProN W3" pitchFamily="-110" charset="-128"/>
                <a:sym typeface="Arial" pitchFamily="-110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>
              <a:ea typeface="ヒラギノ角ゴ ProN W3" pitchFamily="-110" charset="-128"/>
              <a:cs typeface="ヒラギノ角ゴ ProN W3" pitchFamily="-110" charset="-128"/>
              <a:sym typeface="Arial" pitchFamily="-110" charset="0"/>
            </a:endParaRPr>
          </a:p>
        </p:txBody>
      </p:sp>
      <p:pic>
        <p:nvPicPr>
          <p:cNvPr id="3" name="Picture 2" descr="logo_only_LD_gray.pn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8788" y="6423838"/>
            <a:ext cx="703262" cy="121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622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rgbClr val="F30617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595959"/>
          </a:solidFill>
          <a:latin typeface="+mn-lt"/>
          <a:ea typeface="+mn-ea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595959"/>
          </a:solidFill>
          <a:latin typeface="+mn-lt"/>
          <a:ea typeface="+mn-ea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595959"/>
          </a:solidFill>
          <a:latin typeface="+mn-lt"/>
          <a:ea typeface="+mn-ea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  <a:ea typeface="+mn-ea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6" name="Text Box 24"/>
          <p:cNvSpPr txBox="1">
            <a:spLocks noChangeArrowheads="1"/>
          </p:cNvSpPr>
          <p:nvPr/>
        </p:nvSpPr>
        <p:spPr bwMode="auto">
          <a:xfrm>
            <a:off x="362723" y="228600"/>
            <a:ext cx="3777422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457200"/>
            <a:r>
              <a:rPr kumimoji="1" lang="en-US" sz="2200" b="1" dirty="0">
                <a:solidFill>
                  <a:srgbClr val="000000"/>
                </a:solidFill>
              </a:rPr>
              <a:t>Do &amp; Review Cycle</a:t>
            </a:r>
            <a:endParaRPr kumimoji="1" lang="en-US" sz="2200" b="1" dirty="0">
              <a:solidFill>
                <a:srgbClr val="000000"/>
              </a:solidFill>
            </a:endParaRPr>
          </a:p>
        </p:txBody>
      </p:sp>
      <p:sp>
        <p:nvSpPr>
          <p:cNvPr id="94228" name="Rectangle 98"/>
          <p:cNvSpPr>
            <a:spLocks noChangeArrowheads="1"/>
          </p:cNvSpPr>
          <p:nvPr/>
        </p:nvSpPr>
        <p:spPr bwMode="auto">
          <a:xfrm>
            <a:off x="8336065" y="925033"/>
            <a:ext cx="228600" cy="228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1432" tIns="45716" rIns="91432" bIns="45716" anchor="ctr"/>
          <a:lstStyle/>
          <a:p>
            <a:pPr defTabSz="457200"/>
            <a:endParaRPr lang="en-US" dirty="0">
              <a:solidFill>
                <a:srgbClr val="777777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934368" y="837406"/>
            <a:ext cx="5585619" cy="861369"/>
            <a:chOff x="1934369" y="837406"/>
            <a:chExt cx="5164138" cy="861369"/>
          </a:xfrm>
        </p:grpSpPr>
        <p:sp>
          <p:nvSpPr>
            <p:cNvPr id="94334" name="AutoShape 20"/>
            <p:cNvSpPr>
              <a:spLocks noChangeArrowheads="1"/>
            </p:cNvSpPr>
            <p:nvPr/>
          </p:nvSpPr>
          <p:spPr bwMode="auto">
            <a:xfrm rot="5400000">
              <a:off x="4351338" y="-1579563"/>
              <a:ext cx="330200" cy="5164138"/>
            </a:xfrm>
            <a:prstGeom prst="downArrow">
              <a:avLst>
                <a:gd name="adj1" fmla="val 47639"/>
                <a:gd name="adj2" fmla="val 77835"/>
              </a:avLst>
            </a:prstGeom>
            <a:solidFill>
              <a:schemeClr val="tx1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rot="10800000" vert="eaVert" wrap="none" lIns="57150" tIns="28575" rIns="57150" bIns="28575" anchor="ctr"/>
            <a:lstStyle/>
            <a:p>
              <a:pPr algn="ctr" defTabSz="571500"/>
              <a:endParaRPr lang="en-US" sz="1500" dirty="0">
                <a:solidFill>
                  <a:srgbClr val="777777"/>
                </a:solidFill>
              </a:endParaRPr>
            </a:p>
          </p:txBody>
        </p:sp>
        <p:sp>
          <p:nvSpPr>
            <p:cNvPr id="94335" name="Rectangle 21"/>
            <p:cNvSpPr>
              <a:spLocks noChangeArrowheads="1"/>
            </p:cNvSpPr>
            <p:nvPr/>
          </p:nvSpPr>
          <p:spPr bwMode="auto">
            <a:xfrm>
              <a:off x="3500781" y="1179662"/>
              <a:ext cx="727075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57150" tIns="28575" rIns="57150" bIns="28575">
              <a:spAutoFit/>
            </a:bodyPr>
            <a:lstStyle/>
            <a:p>
              <a:pPr defTabSz="571500"/>
              <a:r>
                <a:rPr lang="en-US" sz="1500" dirty="0">
                  <a:solidFill>
                    <a:srgbClr val="000000"/>
                  </a:solidFill>
                </a:rPr>
                <a:t>Annual </a:t>
              </a:r>
            </a:p>
            <a:p>
              <a:pPr defTabSz="571500"/>
              <a:r>
                <a:rPr lang="en-US" sz="1500" dirty="0">
                  <a:solidFill>
                    <a:srgbClr val="000000"/>
                  </a:solidFill>
                </a:rPr>
                <a:t>Cycle</a:t>
              </a:r>
            </a:p>
          </p:txBody>
        </p:sp>
        <p:sp>
          <p:nvSpPr>
            <p:cNvPr id="94230" name="Text Box 100"/>
            <p:cNvSpPr txBox="1">
              <a:spLocks noChangeArrowheads="1"/>
            </p:cNvSpPr>
            <p:nvPr/>
          </p:nvSpPr>
          <p:spPr bwMode="auto">
            <a:xfrm>
              <a:off x="3527265" y="863600"/>
              <a:ext cx="1814612" cy="2269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57150" tIns="28575" rIns="57150" bIns="28575">
              <a:spAutoFit/>
            </a:bodyPr>
            <a:lstStyle/>
            <a:p>
              <a:pPr defTabSz="571500"/>
              <a:r>
                <a:rPr lang="en-US" sz="1100" b="1" dirty="0">
                  <a:solidFill>
                    <a:srgbClr val="000000"/>
                  </a:solidFill>
                </a:rPr>
                <a:t>Goal Achieved?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792413" y="5629275"/>
            <a:ext cx="5257752" cy="1069508"/>
            <a:chOff x="2792413" y="5629275"/>
            <a:chExt cx="5257752" cy="1069508"/>
          </a:xfrm>
        </p:grpSpPr>
        <p:sp>
          <p:nvSpPr>
            <p:cNvPr id="148" name="Left Arrow 147"/>
            <p:cNvSpPr/>
            <p:nvPr/>
          </p:nvSpPr>
          <p:spPr bwMode="auto">
            <a:xfrm>
              <a:off x="4050766" y="5851527"/>
              <a:ext cx="1296775" cy="242889"/>
            </a:xfrm>
            <a:prstGeom prst="leftArrow">
              <a:avLst>
                <a:gd name="adj1" fmla="val 50000"/>
                <a:gd name="adj2" fmla="val 63072"/>
              </a:avLst>
            </a:prstGeom>
            <a:solidFill>
              <a:schemeClr val="tx1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777777"/>
                </a:solidFill>
              </a:endParaRPr>
            </a:p>
          </p:txBody>
        </p:sp>
        <p:sp>
          <p:nvSpPr>
            <p:cNvPr id="4" name="Left Arrow 3"/>
            <p:cNvSpPr/>
            <p:nvPr/>
          </p:nvSpPr>
          <p:spPr bwMode="auto">
            <a:xfrm>
              <a:off x="2792413" y="5851527"/>
              <a:ext cx="1262063" cy="242889"/>
            </a:xfrm>
            <a:prstGeom prst="leftArrow">
              <a:avLst>
                <a:gd name="adj1" fmla="val 50000"/>
                <a:gd name="adj2" fmla="val 63072"/>
              </a:avLst>
            </a:prstGeom>
            <a:solidFill>
              <a:schemeClr val="tx1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777777"/>
                </a:solidFill>
              </a:endParaRPr>
            </a:p>
          </p:txBody>
        </p:sp>
        <p:sp>
          <p:nvSpPr>
            <p:cNvPr id="94282" name="Text Box 68"/>
            <p:cNvSpPr txBox="1">
              <a:spLocks noChangeArrowheads="1"/>
            </p:cNvSpPr>
            <p:nvPr/>
          </p:nvSpPr>
          <p:spPr bwMode="auto">
            <a:xfrm>
              <a:off x="3186305" y="6333298"/>
              <a:ext cx="1064394" cy="365485"/>
            </a:xfrm>
            <a:prstGeom prst="rect">
              <a:avLst/>
            </a:prstGeom>
            <a:solidFill>
              <a:srgbClr val="FFFFFF"/>
            </a:solidFill>
            <a:ln w="28575">
              <a:noFill/>
              <a:miter lim="800000"/>
              <a:headEnd/>
              <a:tailEnd/>
            </a:ln>
          </p:spPr>
          <p:txBody>
            <a:bodyPr wrap="none" lIns="57150" tIns="28575" rIns="57150" bIns="28575">
              <a:spAutoFit/>
            </a:bodyPr>
            <a:lstStyle/>
            <a:p>
              <a:pPr algn="ctr" defTabSz="571500"/>
              <a:r>
                <a:rPr lang="en-US" sz="1000" dirty="0">
                  <a:solidFill>
                    <a:srgbClr val="000000"/>
                  </a:solidFill>
                  <a:cs typeface="Arial"/>
                </a:rPr>
                <a:t>To do differently </a:t>
              </a:r>
            </a:p>
            <a:p>
              <a:pPr algn="ctr" defTabSz="571500"/>
              <a:r>
                <a:rPr lang="en-US" sz="1000" dirty="0">
                  <a:solidFill>
                    <a:srgbClr val="000000"/>
                  </a:solidFill>
                  <a:cs typeface="Arial"/>
                </a:rPr>
                <a:t>going forward</a:t>
              </a:r>
              <a:endParaRPr lang="en-US" sz="1000" dirty="0">
                <a:solidFill>
                  <a:srgbClr val="000000"/>
                </a:solidFill>
                <a:cs typeface="Arial"/>
              </a:endParaRPr>
            </a:p>
          </p:txBody>
        </p:sp>
        <p:sp>
          <p:nvSpPr>
            <p:cNvPr id="94283" name="Text Box 69"/>
            <p:cNvSpPr txBox="1">
              <a:spLocks noChangeArrowheads="1"/>
            </p:cNvSpPr>
            <p:nvPr/>
          </p:nvSpPr>
          <p:spPr bwMode="auto">
            <a:xfrm>
              <a:off x="4299048" y="6333298"/>
              <a:ext cx="1412659" cy="365485"/>
            </a:xfrm>
            <a:prstGeom prst="rect">
              <a:avLst/>
            </a:prstGeom>
            <a:solidFill>
              <a:srgbClr val="FFFFFF"/>
            </a:solidFill>
            <a:ln w="28575">
              <a:noFill/>
              <a:miter lim="800000"/>
              <a:headEnd/>
              <a:tailEnd/>
            </a:ln>
          </p:spPr>
          <p:txBody>
            <a:bodyPr wrap="none" lIns="57150" tIns="28575" rIns="57150" bIns="28575">
              <a:spAutoFit/>
            </a:bodyPr>
            <a:lstStyle/>
            <a:p>
              <a:pPr algn="ctr" defTabSz="571500"/>
              <a:r>
                <a:rPr lang="en-US" sz="1000" dirty="0">
                  <a:solidFill>
                    <a:srgbClr val="000000"/>
                  </a:solidFill>
                  <a:cs typeface="Arial"/>
                </a:rPr>
                <a:t>Determine significance </a:t>
              </a:r>
              <a:endParaRPr lang="en-US" sz="1000" dirty="0">
                <a:solidFill>
                  <a:srgbClr val="000000"/>
                </a:solidFill>
                <a:cs typeface="Arial"/>
              </a:endParaRPr>
            </a:p>
            <a:p>
              <a:pPr algn="ctr" defTabSz="571500"/>
              <a:r>
                <a:rPr lang="en-US" sz="1000" dirty="0">
                  <a:solidFill>
                    <a:srgbClr val="000000"/>
                  </a:solidFill>
                  <a:cs typeface="Arial"/>
                </a:rPr>
                <a:t>and </a:t>
              </a:r>
              <a:r>
                <a:rPr lang="en-US" sz="1000" dirty="0">
                  <a:solidFill>
                    <a:srgbClr val="000000"/>
                  </a:solidFill>
                  <a:cs typeface="Arial"/>
                </a:rPr>
                <a:t>impact</a:t>
              </a:r>
            </a:p>
          </p:txBody>
        </p:sp>
        <p:sp>
          <p:nvSpPr>
            <p:cNvPr id="94290" name="Oval 81"/>
            <p:cNvSpPr>
              <a:spLocks noChangeArrowheads="1"/>
            </p:cNvSpPr>
            <p:nvPr/>
          </p:nvSpPr>
          <p:spPr bwMode="auto">
            <a:xfrm>
              <a:off x="3364966" y="5629275"/>
              <a:ext cx="685800" cy="685800"/>
            </a:xfrm>
            <a:prstGeom prst="ellipse">
              <a:avLst/>
            </a:prstGeom>
            <a:solidFill>
              <a:srgbClr val="0066FF"/>
            </a:solidFill>
            <a:ln w="9525">
              <a:noFill/>
              <a:round/>
              <a:headEnd/>
              <a:tailEnd/>
            </a:ln>
          </p:spPr>
          <p:txBody>
            <a:bodyPr wrap="none" lIns="57150" tIns="28575" rIns="57150" bIns="28575" anchor="ctr"/>
            <a:lstStyle/>
            <a:p>
              <a:pPr algn="ctr" defTabSz="571500"/>
              <a:r>
                <a:rPr lang="en-US" sz="900" i="1" dirty="0">
                  <a:solidFill>
                    <a:srgbClr val="FFFFFF"/>
                  </a:solidFill>
                </a:rPr>
                <a:t>NOW</a:t>
              </a:r>
            </a:p>
            <a:p>
              <a:pPr algn="ctr" defTabSz="571500"/>
              <a:r>
                <a:rPr lang="en-US" sz="900" i="1" dirty="0">
                  <a:solidFill>
                    <a:srgbClr val="FFFFFF"/>
                  </a:solidFill>
                </a:rPr>
                <a:t>WHAT?</a:t>
              </a:r>
            </a:p>
          </p:txBody>
        </p:sp>
        <p:sp>
          <p:nvSpPr>
            <p:cNvPr id="94295" name="Oval 86"/>
            <p:cNvSpPr>
              <a:spLocks noChangeArrowheads="1"/>
            </p:cNvSpPr>
            <p:nvPr/>
          </p:nvSpPr>
          <p:spPr bwMode="auto">
            <a:xfrm>
              <a:off x="4662477" y="5629275"/>
              <a:ext cx="685800" cy="685800"/>
            </a:xfrm>
            <a:prstGeom prst="ellipse">
              <a:avLst/>
            </a:prstGeom>
            <a:solidFill>
              <a:srgbClr val="0066FF"/>
            </a:solidFill>
            <a:ln w="9525">
              <a:noFill/>
              <a:round/>
              <a:headEnd/>
              <a:tailEnd/>
            </a:ln>
          </p:spPr>
          <p:txBody>
            <a:bodyPr wrap="none" lIns="57150" tIns="28575" rIns="57150" bIns="28575" anchor="ctr"/>
            <a:lstStyle/>
            <a:p>
              <a:pPr algn="ctr" defTabSz="571500"/>
              <a:r>
                <a:rPr lang="en-US" sz="900" i="1" dirty="0">
                  <a:solidFill>
                    <a:srgbClr val="FFFFFF"/>
                  </a:solidFill>
                </a:rPr>
                <a:t>SO </a:t>
              </a:r>
              <a:endParaRPr lang="en-US" sz="900" i="1" dirty="0">
                <a:solidFill>
                  <a:srgbClr val="FFFFFF"/>
                </a:solidFill>
              </a:endParaRPr>
            </a:p>
            <a:p>
              <a:pPr algn="ctr" defTabSz="571500"/>
              <a:r>
                <a:rPr lang="en-US" sz="900" i="1" dirty="0">
                  <a:solidFill>
                    <a:srgbClr val="FFFFFF"/>
                  </a:solidFill>
                </a:rPr>
                <a:t>WHAT</a:t>
              </a:r>
              <a:r>
                <a:rPr lang="en-US" sz="900" i="1" dirty="0">
                  <a:solidFill>
                    <a:srgbClr val="FFFFFF"/>
                  </a:solidFill>
                </a:rPr>
                <a:t>?</a:t>
              </a:r>
            </a:p>
          </p:txBody>
        </p:sp>
        <p:sp>
          <p:nvSpPr>
            <p:cNvPr id="93" name="Left Arrow 92"/>
            <p:cNvSpPr/>
            <p:nvPr/>
          </p:nvSpPr>
          <p:spPr bwMode="auto">
            <a:xfrm>
              <a:off x="5336647" y="5851527"/>
              <a:ext cx="1295929" cy="242889"/>
            </a:xfrm>
            <a:prstGeom prst="leftArrow">
              <a:avLst>
                <a:gd name="adj1" fmla="val 50000"/>
                <a:gd name="adj2" fmla="val 63072"/>
              </a:avLst>
            </a:prstGeom>
            <a:solidFill>
              <a:schemeClr val="tx1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777777"/>
                </a:solidFill>
              </a:endParaRPr>
            </a:p>
          </p:txBody>
        </p:sp>
        <p:sp>
          <p:nvSpPr>
            <p:cNvPr id="94" name="Oval 86"/>
            <p:cNvSpPr>
              <a:spLocks noChangeArrowheads="1"/>
            </p:cNvSpPr>
            <p:nvPr/>
          </p:nvSpPr>
          <p:spPr bwMode="auto">
            <a:xfrm>
              <a:off x="5967522" y="5629275"/>
              <a:ext cx="685800" cy="685800"/>
            </a:xfrm>
            <a:prstGeom prst="ellipse">
              <a:avLst/>
            </a:prstGeom>
            <a:solidFill>
              <a:srgbClr val="0066FF"/>
            </a:solidFill>
            <a:ln w="9525">
              <a:noFill/>
              <a:round/>
              <a:headEnd/>
              <a:tailEnd/>
            </a:ln>
          </p:spPr>
          <p:txBody>
            <a:bodyPr wrap="none" lIns="57150" tIns="28575" rIns="57150" bIns="28575" anchor="ctr"/>
            <a:lstStyle/>
            <a:p>
              <a:pPr algn="ctr" defTabSz="571500"/>
              <a:r>
                <a:rPr lang="en-US" sz="900" i="1" dirty="0">
                  <a:solidFill>
                    <a:srgbClr val="FFFFFF"/>
                  </a:solidFill>
                </a:rPr>
                <a:t>WHY?</a:t>
              </a:r>
              <a:endParaRPr lang="en-US" sz="900" i="1" dirty="0">
                <a:solidFill>
                  <a:srgbClr val="FFFFFF"/>
                </a:solidFill>
              </a:endParaRPr>
            </a:p>
          </p:txBody>
        </p:sp>
        <p:sp>
          <p:nvSpPr>
            <p:cNvPr id="97" name="Left Arrow 96"/>
            <p:cNvSpPr/>
            <p:nvPr/>
          </p:nvSpPr>
          <p:spPr bwMode="auto">
            <a:xfrm>
              <a:off x="6639981" y="5851527"/>
              <a:ext cx="1262063" cy="242889"/>
            </a:xfrm>
            <a:prstGeom prst="leftArrow">
              <a:avLst>
                <a:gd name="adj1" fmla="val 50000"/>
                <a:gd name="adj2" fmla="val 63072"/>
              </a:avLst>
            </a:prstGeom>
            <a:solidFill>
              <a:schemeClr val="tx1">
                <a:lumMod val="40000"/>
                <a:lumOff val="6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777777"/>
                </a:solidFill>
              </a:endParaRPr>
            </a:p>
          </p:txBody>
        </p:sp>
        <p:sp>
          <p:nvSpPr>
            <p:cNvPr id="98" name="Oval 86"/>
            <p:cNvSpPr>
              <a:spLocks noChangeArrowheads="1"/>
            </p:cNvSpPr>
            <p:nvPr/>
          </p:nvSpPr>
          <p:spPr bwMode="auto">
            <a:xfrm>
              <a:off x="7216244" y="5629275"/>
              <a:ext cx="685800" cy="685800"/>
            </a:xfrm>
            <a:prstGeom prst="ellipse">
              <a:avLst/>
            </a:prstGeom>
            <a:solidFill>
              <a:srgbClr val="0066FF"/>
            </a:solidFill>
            <a:ln w="9525">
              <a:noFill/>
              <a:round/>
              <a:headEnd/>
              <a:tailEnd/>
            </a:ln>
          </p:spPr>
          <p:txBody>
            <a:bodyPr wrap="none" lIns="57150" tIns="28575" rIns="57150" bIns="28575" anchor="ctr"/>
            <a:lstStyle/>
            <a:p>
              <a:pPr algn="ctr" defTabSz="571500"/>
              <a:r>
                <a:rPr lang="en-US" sz="900" i="1" dirty="0">
                  <a:solidFill>
                    <a:srgbClr val="FFFFFF"/>
                  </a:solidFill>
                </a:rPr>
                <a:t> </a:t>
              </a:r>
              <a:r>
                <a:rPr lang="en-US" sz="900" i="1" dirty="0">
                  <a:solidFill>
                    <a:srgbClr val="FFFFFF"/>
                  </a:solidFill>
                </a:rPr>
                <a:t>WHAT?</a:t>
              </a:r>
            </a:p>
          </p:txBody>
        </p:sp>
        <p:sp>
          <p:nvSpPr>
            <p:cNvPr id="100" name="Text Box 69"/>
            <p:cNvSpPr txBox="1">
              <a:spLocks noChangeArrowheads="1"/>
            </p:cNvSpPr>
            <p:nvPr/>
          </p:nvSpPr>
          <p:spPr bwMode="auto">
            <a:xfrm>
              <a:off x="5671090" y="6333298"/>
              <a:ext cx="1384995" cy="36548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lIns="57150" tIns="28575" rIns="57150" bIns="28575">
              <a:spAutoFit/>
            </a:bodyPr>
            <a:lstStyle/>
            <a:p>
              <a:pPr algn="ctr" defTabSz="571500"/>
              <a:r>
                <a:rPr lang="en-US" sz="1000" dirty="0">
                  <a:solidFill>
                    <a:srgbClr val="000000"/>
                  </a:solidFill>
                  <a:cs typeface="Arial"/>
                </a:rPr>
                <a:t>Determine why </a:t>
              </a:r>
              <a:r>
                <a:rPr lang="en-US" sz="1000" dirty="0">
                  <a:solidFill>
                    <a:srgbClr val="000000"/>
                  </a:solidFill>
                  <a:cs typeface="Arial"/>
                </a:rPr>
                <a:t>actual </a:t>
              </a:r>
              <a:br>
                <a:rPr lang="en-US" sz="1000" dirty="0">
                  <a:solidFill>
                    <a:srgbClr val="000000"/>
                  </a:solidFill>
                  <a:cs typeface="Arial"/>
                </a:rPr>
              </a:br>
              <a:r>
                <a:rPr lang="en-US" sz="1000" dirty="0">
                  <a:solidFill>
                    <a:srgbClr val="000000"/>
                  </a:solidFill>
                  <a:cs typeface="Arial"/>
                </a:rPr>
                <a:t>differs </a:t>
              </a:r>
              <a:r>
                <a:rPr lang="en-US" sz="1000" dirty="0">
                  <a:solidFill>
                    <a:srgbClr val="000000"/>
                  </a:solidFill>
                  <a:cs typeface="Arial"/>
                </a:rPr>
                <a:t>from </a:t>
              </a:r>
              <a:r>
                <a:rPr lang="en-US" sz="1000" dirty="0">
                  <a:solidFill>
                    <a:srgbClr val="000000"/>
                  </a:solidFill>
                  <a:cs typeface="Arial"/>
                </a:rPr>
                <a:t>projection</a:t>
              </a:r>
              <a:endParaRPr lang="en-US" sz="1000" dirty="0">
                <a:solidFill>
                  <a:srgbClr val="000000"/>
                </a:solidFill>
                <a:cs typeface="Arial"/>
              </a:endParaRPr>
            </a:p>
          </p:txBody>
        </p:sp>
        <p:sp>
          <p:nvSpPr>
            <p:cNvPr id="101" name="Text Box 69"/>
            <p:cNvSpPr txBox="1">
              <a:spLocks noChangeArrowheads="1"/>
            </p:cNvSpPr>
            <p:nvPr/>
          </p:nvSpPr>
          <p:spPr bwMode="auto">
            <a:xfrm>
              <a:off x="7093673" y="6333298"/>
              <a:ext cx="956492" cy="365485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lIns="57150" tIns="28575" rIns="57150" bIns="28575">
              <a:spAutoFit/>
            </a:bodyPr>
            <a:lstStyle/>
            <a:p>
              <a:pPr algn="ctr" defTabSz="571500"/>
              <a:r>
                <a:rPr lang="en-US" sz="1000" dirty="0">
                  <a:solidFill>
                    <a:srgbClr val="000000"/>
                  </a:solidFill>
                  <a:cs typeface="Arial"/>
                </a:rPr>
                <a:t>Determine </a:t>
              </a:r>
              <a:r>
                <a:rPr lang="en-US" sz="1000" dirty="0">
                  <a:solidFill>
                    <a:srgbClr val="000000"/>
                  </a:solidFill>
                  <a:cs typeface="Arial"/>
                </a:rPr>
                <a:t/>
              </a:r>
              <a:br>
                <a:rPr lang="en-US" sz="1000" dirty="0">
                  <a:solidFill>
                    <a:srgbClr val="000000"/>
                  </a:solidFill>
                  <a:cs typeface="Arial"/>
                </a:rPr>
              </a:br>
              <a:r>
                <a:rPr lang="en-US" sz="1000" dirty="0">
                  <a:solidFill>
                    <a:srgbClr val="000000"/>
                  </a:solidFill>
                  <a:cs typeface="Arial"/>
                </a:rPr>
                <a:t>what occurred</a:t>
              </a:r>
              <a:endParaRPr lang="en-US" sz="1000" dirty="0">
                <a:solidFill>
                  <a:srgbClr val="000000"/>
                </a:solidFill>
                <a:cs typeface="Arial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2097355" y="855180"/>
            <a:ext cx="6158043" cy="4539085"/>
            <a:chOff x="2097355" y="855180"/>
            <a:chExt cx="6158043" cy="4539085"/>
          </a:xfrm>
        </p:grpSpPr>
        <p:grpSp>
          <p:nvGrpSpPr>
            <p:cNvPr id="5" name="Group 4"/>
            <p:cNvGrpSpPr/>
            <p:nvPr/>
          </p:nvGrpSpPr>
          <p:grpSpPr>
            <a:xfrm>
              <a:off x="2097355" y="855180"/>
              <a:ext cx="6158043" cy="4539085"/>
              <a:chOff x="2131221" y="855180"/>
              <a:chExt cx="6158043" cy="4539085"/>
            </a:xfrm>
          </p:grpSpPr>
          <p:grpSp>
            <p:nvGrpSpPr>
              <p:cNvPr id="3" name="Group 2"/>
              <p:cNvGrpSpPr/>
              <p:nvPr/>
            </p:nvGrpSpPr>
            <p:grpSpPr>
              <a:xfrm>
                <a:off x="2131221" y="1179662"/>
                <a:ext cx="6158043" cy="4214603"/>
                <a:chOff x="2131221" y="1179662"/>
                <a:chExt cx="6158043" cy="4214603"/>
              </a:xfrm>
            </p:grpSpPr>
            <p:sp>
              <p:nvSpPr>
                <p:cNvPr id="94241" name="AutoShape 109"/>
                <p:cNvSpPr>
                  <a:spLocks noChangeArrowheads="1"/>
                </p:cNvSpPr>
                <p:nvPr/>
              </p:nvSpPr>
              <p:spPr bwMode="auto">
                <a:xfrm rot="2995227">
                  <a:off x="5053487" y="381728"/>
                  <a:ext cx="313512" cy="6158043"/>
                </a:xfrm>
                <a:prstGeom prst="downArrow">
                  <a:avLst>
                    <a:gd name="adj1" fmla="val 47639"/>
                    <a:gd name="adj2" fmla="val 41227"/>
                  </a:avLst>
                </a:prstGeom>
                <a:solidFill>
                  <a:srgbClr val="C9C9C9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rot="10800000" vert="eaVert" wrap="none" lIns="57150" tIns="28575" rIns="57150" bIns="28575" anchor="ctr"/>
                <a:lstStyle/>
                <a:p>
                  <a:pPr algn="ctr" defTabSz="571500"/>
                  <a:endParaRPr lang="en-US" sz="1500" dirty="0">
                    <a:solidFill>
                      <a:srgbClr val="777777"/>
                    </a:solidFill>
                  </a:endParaRPr>
                </a:p>
              </p:txBody>
            </p:sp>
            <p:sp>
              <p:nvSpPr>
                <p:cNvPr id="94243" name="Freeform 111"/>
                <p:cNvSpPr>
                  <a:spLocks/>
                </p:cNvSpPr>
                <p:nvPr/>
              </p:nvSpPr>
              <p:spPr bwMode="auto">
                <a:xfrm>
                  <a:off x="2505704" y="3460750"/>
                  <a:ext cx="920750" cy="1933515"/>
                </a:xfrm>
                <a:custGeom>
                  <a:avLst/>
                  <a:gdLst>
                    <a:gd name="T0" fmla="*/ 32499790 w 476"/>
                    <a:gd name="T1" fmla="*/ 2147483647 h 1006"/>
                    <a:gd name="T2" fmla="*/ 296525 w 476"/>
                    <a:gd name="T3" fmla="*/ 2147483647 h 1006"/>
                    <a:gd name="T4" fmla="*/ 4674320 w 476"/>
                    <a:gd name="T5" fmla="*/ 2147483647 h 1006"/>
                    <a:gd name="T6" fmla="*/ 35542869 w 476"/>
                    <a:gd name="T7" fmla="*/ 2147483647 h 1006"/>
                    <a:gd name="T8" fmla="*/ 36795044 w 476"/>
                    <a:gd name="T9" fmla="*/ 2147483647 h 1006"/>
                    <a:gd name="T10" fmla="*/ 37064574 w 476"/>
                    <a:gd name="T11" fmla="*/ 0 h 1006"/>
                    <a:gd name="T12" fmla="*/ 31400929 w 476"/>
                    <a:gd name="T13" fmla="*/ 2147483647 h 1006"/>
                    <a:gd name="T14" fmla="*/ 32499790 w 476"/>
                    <a:gd name="T15" fmla="*/ 2147483647 h 100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76"/>
                    <a:gd name="T25" fmla="*/ 0 h 1006"/>
                    <a:gd name="T26" fmla="*/ 476 w 476"/>
                    <a:gd name="T27" fmla="*/ 1006 h 100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76" h="1006">
                      <a:moveTo>
                        <a:pt x="417" y="31"/>
                      </a:moveTo>
                      <a:cubicBezTo>
                        <a:pt x="0" y="489"/>
                        <a:pt x="4" y="997"/>
                        <a:pt x="4" y="997"/>
                      </a:cubicBezTo>
                      <a:cubicBezTo>
                        <a:pt x="60" y="1006"/>
                        <a:pt x="60" y="1006"/>
                        <a:pt x="60" y="1006"/>
                      </a:cubicBezTo>
                      <a:cubicBezTo>
                        <a:pt x="60" y="1006"/>
                        <a:pt x="72" y="519"/>
                        <a:pt x="456" y="63"/>
                      </a:cubicBezTo>
                      <a:cubicBezTo>
                        <a:pt x="472" y="76"/>
                        <a:pt x="472" y="76"/>
                        <a:pt x="472" y="76"/>
                      </a:cubicBezTo>
                      <a:cubicBezTo>
                        <a:pt x="476" y="0"/>
                        <a:pt x="476" y="0"/>
                        <a:pt x="476" y="0"/>
                      </a:cubicBezTo>
                      <a:cubicBezTo>
                        <a:pt x="403" y="19"/>
                        <a:pt x="403" y="19"/>
                        <a:pt x="403" y="19"/>
                      </a:cubicBezTo>
                      <a:lnTo>
                        <a:pt x="417" y="31"/>
                      </a:lnTo>
                      <a:close/>
                    </a:path>
                  </a:pathLst>
                </a:custGeom>
                <a:solidFill>
                  <a:srgbClr val="C9C9C9"/>
                </a:solidFill>
                <a:ln w="6350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457200"/>
                  <a:endParaRPr lang="en-US">
                    <a:solidFill>
                      <a:srgbClr val="777777"/>
                    </a:solidFill>
                  </a:endParaRPr>
                </a:p>
              </p:txBody>
            </p:sp>
            <p:sp>
              <p:nvSpPr>
                <p:cNvPr id="94229" name="Text Box 99"/>
                <p:cNvSpPr txBox="1">
                  <a:spLocks noChangeArrowheads="1"/>
                </p:cNvSpPr>
                <p:nvPr/>
              </p:nvSpPr>
              <p:spPr bwMode="auto">
                <a:xfrm rot="19122932">
                  <a:off x="4992038" y="3354647"/>
                  <a:ext cx="371475" cy="2270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57150" tIns="28575" rIns="57150" bIns="28575">
                  <a:spAutoFit/>
                </a:bodyPr>
                <a:lstStyle/>
                <a:p>
                  <a:pPr defTabSz="571500"/>
                  <a:r>
                    <a:rPr lang="en-US" sz="1100" b="1" dirty="0">
                      <a:solidFill>
                        <a:srgbClr val="000000"/>
                      </a:solidFill>
                    </a:rPr>
                    <a:t>Yes</a:t>
                  </a:r>
                </a:p>
              </p:txBody>
            </p:sp>
            <p:sp>
              <p:nvSpPr>
                <p:cNvPr id="94231" name="Freeform 101"/>
                <p:cNvSpPr>
                  <a:spLocks/>
                </p:cNvSpPr>
                <p:nvPr/>
              </p:nvSpPr>
              <p:spPr bwMode="auto">
                <a:xfrm>
                  <a:off x="3451225" y="3040063"/>
                  <a:ext cx="57150" cy="173037"/>
                </a:xfrm>
                <a:custGeom>
                  <a:avLst/>
                  <a:gdLst>
                    <a:gd name="T0" fmla="*/ 22884 w 32"/>
                    <a:gd name="T1" fmla="*/ 0 h 85"/>
                    <a:gd name="T2" fmla="*/ 12700 w 32"/>
                    <a:gd name="T3" fmla="*/ 11555191 h 85"/>
                    <a:gd name="T4" fmla="*/ 4252 w 32"/>
                    <a:gd name="T5" fmla="*/ 0 h 85"/>
                    <a:gd name="T6" fmla="*/ 0 w 32"/>
                    <a:gd name="T7" fmla="*/ 110985945 h 85"/>
                    <a:gd name="T8" fmla="*/ 12700 w 32"/>
                    <a:gd name="T9" fmla="*/ 122479106 h 85"/>
                    <a:gd name="T10" fmla="*/ 25807 w 32"/>
                    <a:gd name="T11" fmla="*/ 110985945 h 85"/>
                    <a:gd name="T12" fmla="*/ 22884 w 32"/>
                    <a:gd name="T13" fmla="*/ 0 h 8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2"/>
                    <a:gd name="T22" fmla="*/ 0 h 85"/>
                    <a:gd name="T23" fmla="*/ 32 w 32"/>
                    <a:gd name="T24" fmla="*/ 85 h 8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2" h="85">
                      <a:moveTo>
                        <a:pt x="28" y="0"/>
                      </a:moveTo>
                      <a:cubicBezTo>
                        <a:pt x="28" y="4"/>
                        <a:pt x="23" y="8"/>
                        <a:pt x="16" y="8"/>
                      </a:cubicBezTo>
                      <a:cubicBezTo>
                        <a:pt x="10" y="8"/>
                        <a:pt x="4" y="4"/>
                        <a:pt x="4" y="0"/>
                      </a:cubicBezTo>
                      <a:cubicBezTo>
                        <a:pt x="0" y="77"/>
                        <a:pt x="0" y="77"/>
                        <a:pt x="0" y="77"/>
                      </a:cubicBezTo>
                      <a:cubicBezTo>
                        <a:pt x="0" y="82"/>
                        <a:pt x="10" y="85"/>
                        <a:pt x="16" y="85"/>
                      </a:cubicBezTo>
                      <a:cubicBezTo>
                        <a:pt x="23" y="85"/>
                        <a:pt x="32" y="82"/>
                        <a:pt x="32" y="77"/>
                      </a:cubicBezTo>
                      <a:lnTo>
                        <a:pt x="28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/>
                  <a:endParaRPr lang="en-US">
                    <a:solidFill>
                      <a:srgbClr val="777777"/>
                    </a:solidFill>
                  </a:endParaRPr>
                </a:p>
              </p:txBody>
            </p:sp>
            <p:sp>
              <p:nvSpPr>
                <p:cNvPr id="94232" name="Oval 102"/>
                <p:cNvSpPr>
                  <a:spLocks noChangeArrowheads="1"/>
                </p:cNvSpPr>
                <p:nvPr/>
              </p:nvSpPr>
              <p:spPr bwMode="auto">
                <a:xfrm>
                  <a:off x="3457575" y="3025775"/>
                  <a:ext cx="42863" cy="33337"/>
                </a:xfrm>
                <a:prstGeom prst="ellipse">
                  <a:avLst/>
                </a:prstGeom>
                <a:solidFill>
                  <a:srgbClr val="66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/>
                  <a:endParaRPr lang="en-US" dirty="0">
                    <a:solidFill>
                      <a:srgbClr val="777777"/>
                    </a:solidFill>
                  </a:endParaRPr>
                </a:p>
              </p:txBody>
            </p:sp>
            <p:sp>
              <p:nvSpPr>
                <p:cNvPr id="94233" name="Oval 103"/>
                <p:cNvSpPr>
                  <a:spLocks noChangeArrowheads="1"/>
                </p:cNvSpPr>
                <p:nvPr/>
              </p:nvSpPr>
              <p:spPr bwMode="auto">
                <a:xfrm>
                  <a:off x="3517900" y="2981325"/>
                  <a:ext cx="41275" cy="36512"/>
                </a:xfrm>
                <a:prstGeom prst="ellipse">
                  <a:avLst/>
                </a:prstGeom>
                <a:solidFill>
                  <a:srgbClr val="66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/>
                  <a:endParaRPr lang="en-US" dirty="0">
                    <a:solidFill>
                      <a:srgbClr val="777777"/>
                    </a:solidFill>
                  </a:endParaRPr>
                </a:p>
              </p:txBody>
            </p:sp>
            <p:sp>
              <p:nvSpPr>
                <p:cNvPr id="94244" name="Freeform 112"/>
                <p:cNvSpPr>
                  <a:spLocks/>
                </p:cNvSpPr>
                <p:nvPr/>
              </p:nvSpPr>
              <p:spPr bwMode="auto">
                <a:xfrm>
                  <a:off x="5278106" y="1179662"/>
                  <a:ext cx="2020159" cy="581333"/>
                </a:xfrm>
                <a:custGeom>
                  <a:avLst/>
                  <a:gdLst>
                    <a:gd name="T0" fmla="*/ 61408290 w 908"/>
                    <a:gd name="T1" fmla="*/ 0 h 312"/>
                    <a:gd name="T2" fmla="*/ 61408290 w 908"/>
                    <a:gd name="T3" fmla="*/ 2147483647 h 312"/>
                    <a:gd name="T4" fmla="*/ 232840 w 908"/>
                    <a:gd name="T5" fmla="*/ 2147483647 h 312"/>
                    <a:gd name="T6" fmla="*/ 0 w 908"/>
                    <a:gd name="T7" fmla="*/ 2147483647 h 312"/>
                    <a:gd name="T8" fmla="*/ 61579248 w 908"/>
                    <a:gd name="T9" fmla="*/ 2147483647 h 312"/>
                    <a:gd name="T10" fmla="*/ 61600550 w 908"/>
                    <a:gd name="T11" fmla="*/ 2147483647 h 312"/>
                    <a:gd name="T12" fmla="*/ 65908355 w 908"/>
                    <a:gd name="T13" fmla="*/ 2147483647 h 312"/>
                    <a:gd name="T14" fmla="*/ 61408290 w 908"/>
                    <a:gd name="T15" fmla="*/ 0 h 31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908"/>
                    <a:gd name="T25" fmla="*/ 0 h 312"/>
                    <a:gd name="T26" fmla="*/ 908 w 908"/>
                    <a:gd name="T27" fmla="*/ 312 h 31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908" h="312">
                      <a:moveTo>
                        <a:pt x="846" y="0"/>
                      </a:moveTo>
                      <a:cubicBezTo>
                        <a:pt x="846" y="18"/>
                        <a:pt x="846" y="18"/>
                        <a:pt x="846" y="18"/>
                      </a:cubicBezTo>
                      <a:cubicBezTo>
                        <a:pt x="461" y="12"/>
                        <a:pt x="169" y="141"/>
                        <a:pt x="3" y="239"/>
                      </a:cubicBezTo>
                      <a:cubicBezTo>
                        <a:pt x="0" y="312"/>
                        <a:pt x="0" y="312"/>
                        <a:pt x="0" y="312"/>
                      </a:cubicBezTo>
                      <a:cubicBezTo>
                        <a:pt x="155" y="218"/>
                        <a:pt x="452" y="77"/>
                        <a:pt x="848" y="68"/>
                      </a:cubicBezTo>
                      <a:cubicBezTo>
                        <a:pt x="849" y="88"/>
                        <a:pt x="849" y="88"/>
                        <a:pt x="849" y="88"/>
                      </a:cubicBezTo>
                      <a:cubicBezTo>
                        <a:pt x="908" y="41"/>
                        <a:pt x="908" y="41"/>
                        <a:pt x="908" y="41"/>
                      </a:cubicBezTo>
                      <a:lnTo>
                        <a:pt x="846" y="0"/>
                      </a:lnTo>
                      <a:close/>
                    </a:path>
                  </a:pathLst>
                </a:custGeom>
                <a:solidFill>
                  <a:srgbClr val="C9C9C9"/>
                </a:solidFill>
                <a:ln w="6350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457200"/>
                  <a:endParaRPr lang="en-US">
                    <a:solidFill>
                      <a:srgbClr val="777777"/>
                    </a:solidFill>
                  </a:endParaRPr>
                </a:p>
              </p:txBody>
            </p:sp>
            <p:sp>
              <p:nvSpPr>
                <p:cNvPr id="94245" name="Freeform 113"/>
                <p:cNvSpPr>
                  <a:spLocks/>
                </p:cNvSpPr>
                <p:nvPr/>
              </p:nvSpPr>
              <p:spPr bwMode="auto">
                <a:xfrm>
                  <a:off x="3543300" y="2106613"/>
                  <a:ext cx="1190625" cy="1198562"/>
                </a:xfrm>
                <a:custGeom>
                  <a:avLst/>
                  <a:gdLst>
                    <a:gd name="T0" fmla="*/ 41034003 w 616"/>
                    <a:gd name="T1" fmla="*/ 2147483647 h 535"/>
                    <a:gd name="T2" fmla="*/ 0 w 616"/>
                    <a:gd name="T3" fmla="*/ 2147483647 h 535"/>
                    <a:gd name="T4" fmla="*/ 4200448 w 616"/>
                    <a:gd name="T5" fmla="*/ 2147483647 h 535"/>
                    <a:gd name="T6" fmla="*/ 42907444 w 616"/>
                    <a:gd name="T7" fmla="*/ 2147483647 h 535"/>
                    <a:gd name="T8" fmla="*/ 43788587 w 616"/>
                    <a:gd name="T9" fmla="*/ 2147483647 h 535"/>
                    <a:gd name="T10" fmla="*/ 45961638 w 616"/>
                    <a:gd name="T11" fmla="*/ 1923424139 h 535"/>
                    <a:gd name="T12" fmla="*/ 40293948 w 616"/>
                    <a:gd name="T13" fmla="*/ 0 h 535"/>
                    <a:gd name="T14" fmla="*/ 41034003 w 616"/>
                    <a:gd name="T15" fmla="*/ 2147483647 h 535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616"/>
                    <a:gd name="T25" fmla="*/ 0 h 535"/>
                    <a:gd name="T26" fmla="*/ 616 w 616"/>
                    <a:gd name="T27" fmla="*/ 535 h 535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616" h="535">
                      <a:moveTo>
                        <a:pt x="550" y="16"/>
                      </a:moveTo>
                      <a:cubicBezTo>
                        <a:pt x="283" y="161"/>
                        <a:pt x="109" y="351"/>
                        <a:pt x="0" y="506"/>
                      </a:cubicBezTo>
                      <a:cubicBezTo>
                        <a:pt x="56" y="535"/>
                        <a:pt x="56" y="535"/>
                        <a:pt x="56" y="535"/>
                      </a:cubicBezTo>
                      <a:cubicBezTo>
                        <a:pt x="164" y="386"/>
                        <a:pt x="331" y="205"/>
                        <a:pt x="576" y="58"/>
                      </a:cubicBezTo>
                      <a:cubicBezTo>
                        <a:pt x="587" y="76"/>
                        <a:pt x="587" y="76"/>
                        <a:pt x="587" y="76"/>
                      </a:cubicBezTo>
                      <a:cubicBezTo>
                        <a:pt x="616" y="6"/>
                        <a:pt x="616" y="6"/>
                        <a:pt x="616" y="6"/>
                      </a:cubicBezTo>
                      <a:cubicBezTo>
                        <a:pt x="541" y="0"/>
                        <a:pt x="541" y="0"/>
                        <a:pt x="541" y="0"/>
                      </a:cubicBezTo>
                      <a:lnTo>
                        <a:pt x="550" y="16"/>
                      </a:lnTo>
                      <a:close/>
                    </a:path>
                  </a:pathLst>
                </a:custGeom>
                <a:solidFill>
                  <a:srgbClr val="C9C9C9"/>
                </a:solidFill>
                <a:ln w="6350" cap="flat">
                  <a:noFill/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457200"/>
                  <a:endParaRPr lang="en-US">
                    <a:solidFill>
                      <a:srgbClr val="777777"/>
                    </a:solidFill>
                  </a:endParaRPr>
                </a:p>
              </p:txBody>
            </p:sp>
            <p:grpSp>
              <p:nvGrpSpPr>
                <p:cNvPr id="94248" name="Group 116"/>
                <p:cNvGrpSpPr>
                  <a:grpSpLocks/>
                </p:cNvGrpSpPr>
                <p:nvPr/>
              </p:nvGrpSpPr>
              <p:grpSpPr bwMode="auto">
                <a:xfrm>
                  <a:off x="3316288" y="2714625"/>
                  <a:ext cx="482600" cy="765175"/>
                  <a:chOff x="2092" y="1683"/>
                  <a:chExt cx="304" cy="482"/>
                </a:xfrm>
              </p:grpSpPr>
              <p:grpSp>
                <p:nvGrpSpPr>
                  <p:cNvPr id="94264" name="Group 117"/>
                  <p:cNvGrpSpPr>
                    <a:grpSpLocks/>
                  </p:cNvGrpSpPr>
                  <p:nvPr/>
                </p:nvGrpSpPr>
                <p:grpSpPr bwMode="auto">
                  <a:xfrm>
                    <a:off x="2125" y="1941"/>
                    <a:ext cx="197" cy="224"/>
                    <a:chOff x="3613" y="2847"/>
                    <a:chExt cx="335" cy="328"/>
                  </a:xfrm>
                </p:grpSpPr>
                <p:sp>
                  <p:nvSpPr>
                    <p:cNvPr id="94266" name="Freeform 118"/>
                    <p:cNvSpPr>
                      <a:spLocks/>
                    </p:cNvSpPr>
                    <p:nvPr/>
                  </p:nvSpPr>
                  <p:spPr bwMode="auto">
                    <a:xfrm>
                      <a:off x="3635" y="2939"/>
                      <a:ext cx="76" cy="119"/>
                    </a:xfrm>
                    <a:custGeom>
                      <a:avLst/>
                      <a:gdLst>
                        <a:gd name="T0" fmla="*/ 0 w 28"/>
                        <a:gd name="T1" fmla="*/ 2147483647 h 44"/>
                        <a:gd name="T2" fmla="*/ 0 w 28"/>
                        <a:gd name="T3" fmla="*/ 0 h 44"/>
                        <a:gd name="T4" fmla="*/ 2147483647 w 28"/>
                        <a:gd name="T5" fmla="*/ 2147483647 h 44"/>
                        <a:gd name="T6" fmla="*/ 2147483647 w 28"/>
                        <a:gd name="T7" fmla="*/ 2147483647 h 44"/>
                        <a:gd name="T8" fmla="*/ 0 w 28"/>
                        <a:gd name="T9" fmla="*/ 2147483647 h 44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28"/>
                        <a:gd name="T16" fmla="*/ 0 h 44"/>
                        <a:gd name="T17" fmla="*/ 28 w 28"/>
                        <a:gd name="T18" fmla="*/ 44 h 44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28" h="44">
                          <a:moveTo>
                            <a:pt x="0" y="42"/>
                          </a:moveTo>
                          <a:lnTo>
                            <a:pt x="0" y="0"/>
                          </a:lnTo>
                          <a:lnTo>
                            <a:pt x="27" y="18"/>
                          </a:lnTo>
                          <a:lnTo>
                            <a:pt x="28" y="44"/>
                          </a:lnTo>
                          <a:lnTo>
                            <a:pt x="0" y="42"/>
                          </a:lnTo>
                          <a:close/>
                        </a:path>
                      </a:pathLst>
                    </a:custGeom>
                    <a:solidFill>
                      <a:srgbClr val="0061F2"/>
                    </a:solidFill>
                    <a:ln w="9525" cap="flat" cmpd="sng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pPr defTabSz="457200"/>
                      <a:endParaRPr lang="en-US">
                        <a:solidFill>
                          <a:srgbClr val="777777"/>
                        </a:solidFill>
                      </a:endParaRPr>
                    </a:p>
                  </p:txBody>
                </p:sp>
                <p:sp>
                  <p:nvSpPr>
                    <p:cNvPr id="94267" name="Freeform 119"/>
                    <p:cNvSpPr>
                      <a:spLocks/>
                    </p:cNvSpPr>
                    <p:nvPr/>
                  </p:nvSpPr>
                  <p:spPr bwMode="auto">
                    <a:xfrm>
                      <a:off x="3635" y="2847"/>
                      <a:ext cx="210" cy="141"/>
                    </a:xfrm>
                    <a:custGeom>
                      <a:avLst/>
                      <a:gdLst>
                        <a:gd name="T0" fmla="*/ 2147483647 w 78"/>
                        <a:gd name="T1" fmla="*/ 2147483647 h 52"/>
                        <a:gd name="T2" fmla="*/ 0 w 78"/>
                        <a:gd name="T3" fmla="*/ 2147483647 h 52"/>
                        <a:gd name="T4" fmla="*/ 2147483647 w 78"/>
                        <a:gd name="T5" fmla="*/ 0 h 52"/>
                        <a:gd name="T6" fmla="*/ 2147483647 w 78"/>
                        <a:gd name="T7" fmla="*/ 2147483647 h 52"/>
                        <a:gd name="T8" fmla="*/ 2147483647 w 78"/>
                        <a:gd name="T9" fmla="*/ 2147483647 h 52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78"/>
                        <a:gd name="T16" fmla="*/ 0 h 52"/>
                        <a:gd name="T17" fmla="*/ 78 w 78"/>
                        <a:gd name="T18" fmla="*/ 52 h 52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78" h="52">
                          <a:moveTo>
                            <a:pt x="27" y="52"/>
                          </a:moveTo>
                          <a:lnTo>
                            <a:pt x="0" y="34"/>
                          </a:lnTo>
                          <a:lnTo>
                            <a:pt x="51" y="0"/>
                          </a:lnTo>
                          <a:lnTo>
                            <a:pt x="78" y="16"/>
                          </a:lnTo>
                          <a:lnTo>
                            <a:pt x="27" y="52"/>
                          </a:lnTo>
                          <a:close/>
                        </a:path>
                      </a:pathLst>
                    </a:custGeom>
                    <a:solidFill>
                      <a:srgbClr val="0061F2"/>
                    </a:solidFill>
                    <a:ln w="9525" cap="flat" cmpd="sng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pPr defTabSz="457200"/>
                      <a:endParaRPr lang="en-US">
                        <a:solidFill>
                          <a:srgbClr val="777777"/>
                        </a:solidFill>
                      </a:endParaRPr>
                    </a:p>
                  </p:txBody>
                </p:sp>
                <p:sp>
                  <p:nvSpPr>
                    <p:cNvPr id="94268" name="Freeform 120"/>
                    <p:cNvSpPr>
                      <a:spLocks/>
                    </p:cNvSpPr>
                    <p:nvPr/>
                  </p:nvSpPr>
                  <p:spPr bwMode="auto">
                    <a:xfrm>
                      <a:off x="3613" y="2991"/>
                      <a:ext cx="176" cy="184"/>
                    </a:xfrm>
                    <a:custGeom>
                      <a:avLst/>
                      <a:gdLst>
                        <a:gd name="T0" fmla="*/ 0 w 65"/>
                        <a:gd name="T1" fmla="*/ 2147483647 h 68"/>
                        <a:gd name="T2" fmla="*/ 0 w 65"/>
                        <a:gd name="T3" fmla="*/ 2147483647 h 68"/>
                        <a:gd name="T4" fmla="*/ 2147483647 w 65"/>
                        <a:gd name="T5" fmla="*/ 2147483647 h 68"/>
                        <a:gd name="T6" fmla="*/ 2147483647 w 65"/>
                        <a:gd name="T7" fmla="*/ 2147483647 h 68"/>
                        <a:gd name="T8" fmla="*/ 2147483647 w 65"/>
                        <a:gd name="T9" fmla="*/ 0 h 68"/>
                        <a:gd name="T10" fmla="*/ 2147483647 w 65"/>
                        <a:gd name="T11" fmla="*/ 2147483647 h 68"/>
                        <a:gd name="T12" fmla="*/ 2147483647 w 65"/>
                        <a:gd name="T13" fmla="*/ 2147483647 h 68"/>
                        <a:gd name="T14" fmla="*/ 0 w 65"/>
                        <a:gd name="T15" fmla="*/ 2147483647 h 68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w 65"/>
                        <a:gd name="T25" fmla="*/ 0 h 68"/>
                        <a:gd name="T26" fmla="*/ 65 w 65"/>
                        <a:gd name="T27" fmla="*/ 68 h 68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T24" t="T25" r="T26" b="T27"/>
                      <a:pathLst>
                        <a:path w="65" h="68">
                          <a:moveTo>
                            <a:pt x="0" y="23"/>
                          </a:moveTo>
                          <a:lnTo>
                            <a:pt x="0" y="35"/>
                          </a:lnTo>
                          <a:lnTo>
                            <a:pt x="65" y="68"/>
                          </a:lnTo>
                          <a:lnTo>
                            <a:pt x="62" y="7"/>
                          </a:lnTo>
                          <a:lnTo>
                            <a:pt x="46" y="0"/>
                          </a:lnTo>
                          <a:lnTo>
                            <a:pt x="30" y="1"/>
                          </a:lnTo>
                          <a:lnTo>
                            <a:pt x="28" y="20"/>
                          </a:lnTo>
                          <a:lnTo>
                            <a:pt x="0" y="23"/>
                          </a:lnTo>
                          <a:close/>
                        </a:path>
                      </a:pathLst>
                    </a:custGeom>
                    <a:solidFill>
                      <a:srgbClr val="0061F2"/>
                    </a:solidFill>
                    <a:ln w="9525" cap="flat" cmpd="sng">
                      <a:solidFill>
                        <a:schemeClr val="tx2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defTabSz="457200"/>
                      <a:endParaRPr lang="en-US">
                        <a:solidFill>
                          <a:srgbClr val="777777"/>
                        </a:solidFill>
                      </a:endParaRPr>
                    </a:p>
                  </p:txBody>
                </p:sp>
                <p:sp>
                  <p:nvSpPr>
                    <p:cNvPr id="94269" name="Freeform 121"/>
                    <p:cNvSpPr>
                      <a:spLocks/>
                    </p:cNvSpPr>
                    <p:nvPr/>
                  </p:nvSpPr>
                  <p:spPr bwMode="auto">
                    <a:xfrm>
                      <a:off x="3695" y="2877"/>
                      <a:ext cx="242" cy="133"/>
                    </a:xfrm>
                    <a:custGeom>
                      <a:avLst/>
                      <a:gdLst>
                        <a:gd name="T0" fmla="*/ 2147483647 w 90"/>
                        <a:gd name="T1" fmla="*/ 2147483647 h 49"/>
                        <a:gd name="T2" fmla="*/ 2147483647 w 90"/>
                        <a:gd name="T3" fmla="*/ 2147483647 h 49"/>
                        <a:gd name="T4" fmla="*/ 0 w 90"/>
                        <a:gd name="T5" fmla="*/ 2147483647 h 49"/>
                        <a:gd name="T6" fmla="*/ 2147483647 w 90"/>
                        <a:gd name="T7" fmla="*/ 0 h 49"/>
                        <a:gd name="T8" fmla="*/ 2147483647 w 90"/>
                        <a:gd name="T9" fmla="*/ 2147483647 h 49"/>
                        <a:gd name="T10" fmla="*/ 2147483647 w 90"/>
                        <a:gd name="T11" fmla="*/ 2147483647 h 49"/>
                        <a:gd name="T12" fmla="*/ 2147483647 w 90"/>
                        <a:gd name="T13" fmla="*/ 2147483647 h 49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w 90"/>
                        <a:gd name="T22" fmla="*/ 0 h 49"/>
                        <a:gd name="T23" fmla="*/ 90 w 90"/>
                        <a:gd name="T24" fmla="*/ 49 h 49"/>
                      </a:gdLst>
                      <a:ahLst/>
                      <a:cxnLst>
                        <a:cxn ang="T14">
                          <a:pos x="T0" y="T1"/>
                        </a:cxn>
                        <a:cxn ang="T15">
                          <a:pos x="T2" y="T3"/>
                        </a:cxn>
                        <a:cxn ang="T16">
                          <a:pos x="T4" y="T5"/>
                        </a:cxn>
                        <a:cxn ang="T17">
                          <a:pos x="T6" y="T7"/>
                        </a:cxn>
                        <a:cxn ang="T18">
                          <a:pos x="T8" y="T9"/>
                        </a:cxn>
                        <a:cxn ang="T19">
                          <a:pos x="T10" y="T11"/>
                        </a:cxn>
                        <a:cxn ang="T20">
                          <a:pos x="T12" y="T13"/>
                        </a:cxn>
                      </a:cxnLst>
                      <a:rect l="T21" t="T22" r="T23" b="T24"/>
                      <a:pathLst>
                        <a:path w="90" h="49">
                          <a:moveTo>
                            <a:pt x="32" y="49"/>
                          </a:moveTo>
                          <a:lnTo>
                            <a:pt x="16" y="42"/>
                          </a:lnTo>
                          <a:lnTo>
                            <a:pt x="0" y="43"/>
                          </a:lnTo>
                          <a:lnTo>
                            <a:pt x="62" y="0"/>
                          </a:lnTo>
                          <a:lnTo>
                            <a:pt x="76" y="2"/>
                          </a:lnTo>
                          <a:lnTo>
                            <a:pt x="90" y="12"/>
                          </a:lnTo>
                          <a:lnTo>
                            <a:pt x="32" y="49"/>
                          </a:lnTo>
                          <a:close/>
                        </a:path>
                      </a:pathLst>
                    </a:custGeom>
                    <a:solidFill>
                      <a:srgbClr val="0061F2"/>
                    </a:solidFill>
                    <a:ln w="9525" cap="flat" cmpd="sng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pPr defTabSz="457200"/>
                      <a:endParaRPr lang="en-US">
                        <a:solidFill>
                          <a:srgbClr val="777777"/>
                        </a:solidFill>
                      </a:endParaRPr>
                    </a:p>
                  </p:txBody>
                </p:sp>
                <p:sp>
                  <p:nvSpPr>
                    <p:cNvPr id="94270" name="Freeform 122"/>
                    <p:cNvSpPr>
                      <a:spLocks/>
                    </p:cNvSpPr>
                    <p:nvPr/>
                  </p:nvSpPr>
                  <p:spPr bwMode="auto">
                    <a:xfrm>
                      <a:off x="3781" y="2910"/>
                      <a:ext cx="167" cy="265"/>
                    </a:xfrm>
                    <a:custGeom>
                      <a:avLst/>
                      <a:gdLst>
                        <a:gd name="T0" fmla="*/ 2147483647 w 62"/>
                        <a:gd name="T1" fmla="*/ 0 h 98"/>
                        <a:gd name="T2" fmla="*/ 0 w 62"/>
                        <a:gd name="T3" fmla="*/ 2147483647 h 98"/>
                        <a:gd name="T4" fmla="*/ 2147483647 w 62"/>
                        <a:gd name="T5" fmla="*/ 2147483647 h 98"/>
                        <a:gd name="T6" fmla="*/ 2147483647 w 62"/>
                        <a:gd name="T7" fmla="*/ 2147483647 h 98"/>
                        <a:gd name="T8" fmla="*/ 2147483647 w 62"/>
                        <a:gd name="T9" fmla="*/ 0 h 9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62"/>
                        <a:gd name="T16" fmla="*/ 0 h 98"/>
                        <a:gd name="T17" fmla="*/ 62 w 62"/>
                        <a:gd name="T18" fmla="*/ 98 h 9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62" h="98">
                          <a:moveTo>
                            <a:pt x="58" y="0"/>
                          </a:moveTo>
                          <a:lnTo>
                            <a:pt x="0" y="37"/>
                          </a:lnTo>
                          <a:lnTo>
                            <a:pt x="3" y="98"/>
                          </a:lnTo>
                          <a:lnTo>
                            <a:pt x="62" y="61"/>
                          </a:lnTo>
                          <a:lnTo>
                            <a:pt x="58" y="0"/>
                          </a:lnTo>
                          <a:close/>
                        </a:path>
                      </a:pathLst>
                    </a:custGeom>
                    <a:solidFill>
                      <a:srgbClr val="0061F2"/>
                    </a:solidFill>
                    <a:ln w="9525" cap="flat" cmpd="sng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</p:spPr>
                  <p:txBody>
                    <a:bodyPr/>
                    <a:lstStyle/>
                    <a:p>
                      <a:pPr defTabSz="457200"/>
                      <a:endParaRPr lang="en-US">
                        <a:solidFill>
                          <a:srgbClr val="777777"/>
                        </a:solidFill>
                      </a:endParaRPr>
                    </a:p>
                  </p:txBody>
                </p:sp>
              </p:grpSp>
              <p:sp>
                <p:nvSpPr>
                  <p:cNvPr id="94265" name="Freeform 123"/>
                  <p:cNvSpPr>
                    <a:spLocks/>
                  </p:cNvSpPr>
                  <p:nvPr/>
                </p:nvSpPr>
                <p:spPr bwMode="auto">
                  <a:xfrm>
                    <a:off x="2092" y="1683"/>
                    <a:ext cx="304" cy="227"/>
                  </a:xfrm>
                  <a:custGeom>
                    <a:avLst/>
                    <a:gdLst>
                      <a:gd name="T0" fmla="*/ 24135 w 275"/>
                      <a:gd name="T1" fmla="*/ 182075036 h 178"/>
                      <a:gd name="T2" fmla="*/ 28411 w 275"/>
                      <a:gd name="T3" fmla="*/ 184982757 h 178"/>
                      <a:gd name="T4" fmla="*/ 29864 w 275"/>
                      <a:gd name="T5" fmla="*/ 170415708 h 178"/>
                      <a:gd name="T6" fmla="*/ 28290 w 275"/>
                      <a:gd name="T7" fmla="*/ 157056645 h 178"/>
                      <a:gd name="T8" fmla="*/ 28257 w 275"/>
                      <a:gd name="T9" fmla="*/ 137717435 h 178"/>
                      <a:gd name="T10" fmla="*/ 33395 w 275"/>
                      <a:gd name="T11" fmla="*/ 119174245 h 178"/>
                      <a:gd name="T12" fmla="*/ 34623 w 275"/>
                      <a:gd name="T13" fmla="*/ 130683274 h 178"/>
                      <a:gd name="T14" fmla="*/ 34034 w 275"/>
                      <a:gd name="T15" fmla="*/ 146642113 h 178"/>
                      <a:gd name="T16" fmla="*/ 34571 w 275"/>
                      <a:gd name="T17" fmla="*/ 163437699 h 178"/>
                      <a:gd name="T18" fmla="*/ 39875 w 275"/>
                      <a:gd name="T19" fmla="*/ 163437699 h 178"/>
                      <a:gd name="T20" fmla="*/ 39843 w 275"/>
                      <a:gd name="T21" fmla="*/ 129024144 h 178"/>
                      <a:gd name="T22" fmla="*/ 48728 w 275"/>
                      <a:gd name="T23" fmla="*/ 120487641 h 178"/>
                      <a:gd name="T24" fmla="*/ 51627 w 275"/>
                      <a:gd name="T25" fmla="*/ 121718276 h 178"/>
                      <a:gd name="T26" fmla="*/ 52572 w 275"/>
                      <a:gd name="T27" fmla="*/ 111515053 h 178"/>
                      <a:gd name="T28" fmla="*/ 57990 w 275"/>
                      <a:gd name="T29" fmla="*/ 102474151 h 178"/>
                      <a:gd name="T30" fmla="*/ 71560 w 275"/>
                      <a:gd name="T31" fmla="*/ 95444234 h 178"/>
                      <a:gd name="T32" fmla="*/ 74713 w 275"/>
                      <a:gd name="T33" fmla="*/ 79334096 h 178"/>
                      <a:gd name="T34" fmla="*/ 78509 w 275"/>
                      <a:gd name="T35" fmla="*/ 65157507 h 178"/>
                      <a:gd name="T36" fmla="*/ 80380 w 275"/>
                      <a:gd name="T37" fmla="*/ 56334198 h 178"/>
                      <a:gd name="T38" fmla="*/ 81071 w 275"/>
                      <a:gd name="T39" fmla="*/ 48453373 h 178"/>
                      <a:gd name="T40" fmla="*/ 82988 w 275"/>
                      <a:gd name="T41" fmla="*/ 30614740 h 178"/>
                      <a:gd name="T42" fmla="*/ 77097 w 275"/>
                      <a:gd name="T43" fmla="*/ 16701027 h 178"/>
                      <a:gd name="T44" fmla="*/ 71020 w 275"/>
                      <a:gd name="T45" fmla="*/ 5430907 h 178"/>
                      <a:gd name="T46" fmla="*/ 63089 w 275"/>
                      <a:gd name="T47" fmla="*/ 5430907 h 178"/>
                      <a:gd name="T48" fmla="*/ 61363 w 275"/>
                      <a:gd name="T49" fmla="*/ 12359860 h 178"/>
                      <a:gd name="T50" fmla="*/ 58116 w 275"/>
                      <a:gd name="T51" fmla="*/ 14647672 h 178"/>
                      <a:gd name="T52" fmla="*/ 48728 w 275"/>
                      <a:gd name="T53" fmla="*/ 8832508 h 178"/>
                      <a:gd name="T54" fmla="*/ 43020 w 275"/>
                      <a:gd name="T55" fmla="*/ 8832508 h 178"/>
                      <a:gd name="T56" fmla="*/ 40342 w 275"/>
                      <a:gd name="T57" fmla="*/ 21724117 h 178"/>
                      <a:gd name="T58" fmla="*/ 35204 w 275"/>
                      <a:gd name="T59" fmla="*/ 34638586 h 178"/>
                      <a:gd name="T60" fmla="*/ 31846 w 275"/>
                      <a:gd name="T61" fmla="*/ 18318970 h 178"/>
                      <a:gd name="T62" fmla="*/ 26060 w 275"/>
                      <a:gd name="T63" fmla="*/ 8832508 h 178"/>
                      <a:gd name="T64" fmla="*/ 22107 w 275"/>
                      <a:gd name="T65" fmla="*/ 14647672 h 178"/>
                      <a:gd name="T66" fmla="*/ 19750 w 275"/>
                      <a:gd name="T67" fmla="*/ 25923748 h 178"/>
                      <a:gd name="T68" fmla="*/ 9790 w 275"/>
                      <a:gd name="T69" fmla="*/ 37994288 h 178"/>
                      <a:gd name="T70" fmla="*/ 6288 w 275"/>
                      <a:gd name="T71" fmla="*/ 61791623 h 178"/>
                      <a:gd name="T72" fmla="*/ 8494 w 275"/>
                      <a:gd name="T73" fmla="*/ 76758356 h 178"/>
                      <a:gd name="T74" fmla="*/ 3808 w 275"/>
                      <a:gd name="T75" fmla="*/ 86468790 h 178"/>
                      <a:gd name="T76" fmla="*/ 3445 w 275"/>
                      <a:gd name="T77" fmla="*/ 126027623 h 178"/>
                      <a:gd name="T78" fmla="*/ 8856 w 275"/>
                      <a:gd name="T79" fmla="*/ 140627605 h 178"/>
                      <a:gd name="T80" fmla="*/ 12488 w 275"/>
                      <a:gd name="T81" fmla="*/ 142212625 h 178"/>
                      <a:gd name="T82" fmla="*/ 15261 w 275"/>
                      <a:gd name="T83" fmla="*/ 148729084 h 178"/>
                      <a:gd name="T84" fmla="*/ 19998 w 275"/>
                      <a:gd name="T85" fmla="*/ 157978193 h 178"/>
                      <a:gd name="T86" fmla="*/ 23123 w 275"/>
                      <a:gd name="T87" fmla="*/ 172270598 h 178"/>
                      <a:gd name="T88" fmla="*/ 23574 w 275"/>
                      <a:gd name="T89" fmla="*/ 183606352 h 178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w 275"/>
                      <a:gd name="T136" fmla="*/ 0 h 178"/>
                      <a:gd name="T137" fmla="*/ 275 w 275"/>
                      <a:gd name="T138" fmla="*/ 178 h 178"/>
                    </a:gdLst>
                    <a:ahLst/>
                    <a:cxnLst>
                      <a:cxn ang="T90">
                        <a:pos x="T0" y="T1"/>
                      </a:cxn>
                      <a:cxn ang="T91">
                        <a:pos x="T2" y="T3"/>
                      </a:cxn>
                      <a:cxn ang="T92">
                        <a:pos x="T4" y="T5"/>
                      </a:cxn>
                      <a:cxn ang="T93">
                        <a:pos x="T6" y="T7"/>
                      </a:cxn>
                      <a:cxn ang="T94">
                        <a:pos x="T8" y="T9"/>
                      </a:cxn>
                      <a:cxn ang="T95">
                        <a:pos x="T10" y="T11"/>
                      </a:cxn>
                      <a:cxn ang="T96">
                        <a:pos x="T12" y="T13"/>
                      </a:cxn>
                      <a:cxn ang="T97">
                        <a:pos x="T14" y="T15"/>
                      </a:cxn>
                      <a:cxn ang="T98">
                        <a:pos x="T16" y="T17"/>
                      </a:cxn>
                      <a:cxn ang="T99">
                        <a:pos x="T18" y="T19"/>
                      </a:cxn>
                      <a:cxn ang="T100">
                        <a:pos x="T20" y="T21"/>
                      </a:cxn>
                      <a:cxn ang="T101">
                        <a:pos x="T22" y="T23"/>
                      </a:cxn>
                      <a:cxn ang="T102">
                        <a:pos x="T24" y="T25"/>
                      </a:cxn>
                      <a:cxn ang="T103">
                        <a:pos x="T26" y="T27"/>
                      </a:cxn>
                      <a:cxn ang="T104">
                        <a:pos x="T28" y="T29"/>
                      </a:cxn>
                      <a:cxn ang="T105">
                        <a:pos x="T30" y="T31"/>
                      </a:cxn>
                      <a:cxn ang="T106">
                        <a:pos x="T32" y="T33"/>
                      </a:cxn>
                      <a:cxn ang="T107">
                        <a:pos x="T34" y="T35"/>
                      </a:cxn>
                      <a:cxn ang="T108">
                        <a:pos x="T36" y="T37"/>
                      </a:cxn>
                      <a:cxn ang="T109">
                        <a:pos x="T38" y="T39"/>
                      </a:cxn>
                      <a:cxn ang="T110">
                        <a:pos x="T40" y="T41"/>
                      </a:cxn>
                      <a:cxn ang="T111">
                        <a:pos x="T42" y="T43"/>
                      </a:cxn>
                      <a:cxn ang="T112">
                        <a:pos x="T44" y="T45"/>
                      </a:cxn>
                      <a:cxn ang="T113">
                        <a:pos x="T46" y="T47"/>
                      </a:cxn>
                      <a:cxn ang="T114">
                        <a:pos x="T48" y="T49"/>
                      </a:cxn>
                      <a:cxn ang="T115">
                        <a:pos x="T50" y="T51"/>
                      </a:cxn>
                      <a:cxn ang="T116">
                        <a:pos x="T52" y="T53"/>
                      </a:cxn>
                      <a:cxn ang="T117">
                        <a:pos x="T54" y="T55"/>
                      </a:cxn>
                      <a:cxn ang="T118">
                        <a:pos x="T56" y="T57"/>
                      </a:cxn>
                      <a:cxn ang="T119">
                        <a:pos x="T58" y="T59"/>
                      </a:cxn>
                      <a:cxn ang="T120">
                        <a:pos x="T60" y="T61"/>
                      </a:cxn>
                      <a:cxn ang="T121">
                        <a:pos x="T62" y="T63"/>
                      </a:cxn>
                      <a:cxn ang="T122">
                        <a:pos x="T64" y="T65"/>
                      </a:cxn>
                      <a:cxn ang="T123">
                        <a:pos x="T66" y="T67"/>
                      </a:cxn>
                      <a:cxn ang="T124">
                        <a:pos x="T68" y="T69"/>
                      </a:cxn>
                      <a:cxn ang="T125">
                        <a:pos x="T70" y="T71"/>
                      </a:cxn>
                      <a:cxn ang="T126">
                        <a:pos x="T72" y="T73"/>
                      </a:cxn>
                      <a:cxn ang="T127">
                        <a:pos x="T74" y="T75"/>
                      </a:cxn>
                      <a:cxn ang="T128">
                        <a:pos x="T76" y="T77"/>
                      </a:cxn>
                      <a:cxn ang="T129">
                        <a:pos x="T78" y="T79"/>
                      </a:cxn>
                      <a:cxn ang="T130">
                        <a:pos x="T80" y="T81"/>
                      </a:cxn>
                      <a:cxn ang="T131">
                        <a:pos x="T82" y="T83"/>
                      </a:cxn>
                      <a:cxn ang="T132">
                        <a:pos x="T84" y="T85"/>
                      </a:cxn>
                      <a:cxn ang="T133">
                        <a:pos x="T86" y="T87"/>
                      </a:cxn>
                      <a:cxn ang="T134">
                        <a:pos x="T88" y="T89"/>
                      </a:cxn>
                    </a:cxnLst>
                    <a:rect l="T135" t="T136" r="T137" b="T138"/>
                    <a:pathLst>
                      <a:path w="275" h="178">
                        <a:moveTo>
                          <a:pt x="80" y="174"/>
                        </a:moveTo>
                        <a:cubicBezTo>
                          <a:pt x="81" y="178"/>
                          <a:pt x="91" y="178"/>
                          <a:pt x="95" y="177"/>
                        </a:cubicBezTo>
                        <a:cubicBezTo>
                          <a:pt x="100" y="176"/>
                          <a:pt x="100" y="170"/>
                          <a:pt x="99" y="163"/>
                        </a:cubicBezTo>
                        <a:cubicBezTo>
                          <a:pt x="98" y="158"/>
                          <a:pt x="94" y="154"/>
                          <a:pt x="93" y="150"/>
                        </a:cubicBezTo>
                        <a:cubicBezTo>
                          <a:pt x="92" y="144"/>
                          <a:pt x="93" y="138"/>
                          <a:pt x="92" y="132"/>
                        </a:cubicBezTo>
                        <a:cubicBezTo>
                          <a:pt x="90" y="118"/>
                          <a:pt x="94" y="113"/>
                          <a:pt x="110" y="114"/>
                        </a:cubicBezTo>
                        <a:cubicBezTo>
                          <a:pt x="118" y="115"/>
                          <a:pt x="118" y="117"/>
                          <a:pt x="115" y="125"/>
                        </a:cubicBezTo>
                        <a:cubicBezTo>
                          <a:pt x="113" y="131"/>
                          <a:pt x="113" y="134"/>
                          <a:pt x="112" y="140"/>
                        </a:cubicBezTo>
                        <a:cubicBezTo>
                          <a:pt x="111" y="145"/>
                          <a:pt x="109" y="152"/>
                          <a:pt x="114" y="156"/>
                        </a:cubicBezTo>
                        <a:cubicBezTo>
                          <a:pt x="119" y="161"/>
                          <a:pt x="127" y="161"/>
                          <a:pt x="131" y="156"/>
                        </a:cubicBezTo>
                        <a:cubicBezTo>
                          <a:pt x="140" y="145"/>
                          <a:pt x="128" y="134"/>
                          <a:pt x="130" y="124"/>
                        </a:cubicBezTo>
                        <a:cubicBezTo>
                          <a:pt x="133" y="112"/>
                          <a:pt x="151" y="114"/>
                          <a:pt x="160" y="115"/>
                        </a:cubicBezTo>
                        <a:cubicBezTo>
                          <a:pt x="164" y="116"/>
                          <a:pt x="167" y="118"/>
                          <a:pt x="170" y="116"/>
                        </a:cubicBezTo>
                        <a:cubicBezTo>
                          <a:pt x="174" y="113"/>
                          <a:pt x="172" y="110"/>
                          <a:pt x="175" y="107"/>
                        </a:cubicBezTo>
                        <a:cubicBezTo>
                          <a:pt x="178" y="102"/>
                          <a:pt x="186" y="99"/>
                          <a:pt x="191" y="98"/>
                        </a:cubicBezTo>
                        <a:cubicBezTo>
                          <a:pt x="205" y="93"/>
                          <a:pt x="224" y="99"/>
                          <a:pt x="236" y="91"/>
                        </a:cubicBezTo>
                        <a:cubicBezTo>
                          <a:pt x="241" y="88"/>
                          <a:pt x="242" y="80"/>
                          <a:pt x="246" y="76"/>
                        </a:cubicBezTo>
                        <a:cubicBezTo>
                          <a:pt x="252" y="71"/>
                          <a:pt x="256" y="69"/>
                          <a:pt x="260" y="62"/>
                        </a:cubicBezTo>
                        <a:cubicBezTo>
                          <a:pt x="263" y="58"/>
                          <a:pt x="263" y="59"/>
                          <a:pt x="264" y="54"/>
                        </a:cubicBezTo>
                        <a:cubicBezTo>
                          <a:pt x="266" y="50"/>
                          <a:pt x="265" y="50"/>
                          <a:pt x="268" y="46"/>
                        </a:cubicBezTo>
                        <a:cubicBezTo>
                          <a:pt x="272" y="41"/>
                          <a:pt x="275" y="38"/>
                          <a:pt x="274" y="30"/>
                        </a:cubicBezTo>
                        <a:cubicBezTo>
                          <a:pt x="271" y="20"/>
                          <a:pt x="261" y="20"/>
                          <a:pt x="254" y="16"/>
                        </a:cubicBezTo>
                        <a:cubicBezTo>
                          <a:pt x="248" y="13"/>
                          <a:pt x="242" y="7"/>
                          <a:pt x="235" y="5"/>
                        </a:cubicBezTo>
                        <a:cubicBezTo>
                          <a:pt x="227" y="2"/>
                          <a:pt x="215" y="0"/>
                          <a:pt x="208" y="5"/>
                        </a:cubicBezTo>
                        <a:cubicBezTo>
                          <a:pt x="206" y="7"/>
                          <a:pt x="204" y="10"/>
                          <a:pt x="202" y="12"/>
                        </a:cubicBezTo>
                        <a:cubicBezTo>
                          <a:pt x="200" y="13"/>
                          <a:pt x="197" y="13"/>
                          <a:pt x="193" y="14"/>
                        </a:cubicBezTo>
                        <a:cubicBezTo>
                          <a:pt x="181" y="16"/>
                          <a:pt x="171" y="14"/>
                          <a:pt x="160" y="8"/>
                        </a:cubicBezTo>
                        <a:cubicBezTo>
                          <a:pt x="153" y="4"/>
                          <a:pt x="150" y="5"/>
                          <a:pt x="143" y="8"/>
                        </a:cubicBezTo>
                        <a:cubicBezTo>
                          <a:pt x="135" y="11"/>
                          <a:pt x="136" y="15"/>
                          <a:pt x="133" y="21"/>
                        </a:cubicBezTo>
                        <a:cubicBezTo>
                          <a:pt x="130" y="26"/>
                          <a:pt x="122" y="33"/>
                          <a:pt x="117" y="33"/>
                        </a:cubicBezTo>
                        <a:cubicBezTo>
                          <a:pt x="109" y="32"/>
                          <a:pt x="107" y="23"/>
                          <a:pt x="106" y="17"/>
                        </a:cubicBezTo>
                        <a:cubicBezTo>
                          <a:pt x="103" y="8"/>
                          <a:pt x="98" y="3"/>
                          <a:pt x="87" y="8"/>
                        </a:cubicBezTo>
                        <a:cubicBezTo>
                          <a:pt x="84" y="9"/>
                          <a:pt x="76" y="12"/>
                          <a:pt x="73" y="14"/>
                        </a:cubicBezTo>
                        <a:cubicBezTo>
                          <a:pt x="69" y="18"/>
                          <a:pt x="69" y="22"/>
                          <a:pt x="65" y="25"/>
                        </a:cubicBezTo>
                        <a:cubicBezTo>
                          <a:pt x="55" y="32"/>
                          <a:pt x="42" y="30"/>
                          <a:pt x="32" y="36"/>
                        </a:cubicBezTo>
                        <a:cubicBezTo>
                          <a:pt x="27" y="38"/>
                          <a:pt x="21" y="53"/>
                          <a:pt x="21" y="59"/>
                        </a:cubicBezTo>
                        <a:cubicBezTo>
                          <a:pt x="26" y="61"/>
                          <a:pt x="30" y="68"/>
                          <a:pt x="28" y="73"/>
                        </a:cubicBezTo>
                        <a:cubicBezTo>
                          <a:pt x="25" y="79"/>
                          <a:pt x="17" y="79"/>
                          <a:pt x="13" y="83"/>
                        </a:cubicBezTo>
                        <a:cubicBezTo>
                          <a:pt x="0" y="94"/>
                          <a:pt x="13" y="106"/>
                          <a:pt x="12" y="120"/>
                        </a:cubicBezTo>
                        <a:cubicBezTo>
                          <a:pt x="21" y="119"/>
                          <a:pt x="24" y="131"/>
                          <a:pt x="29" y="135"/>
                        </a:cubicBezTo>
                        <a:cubicBezTo>
                          <a:pt x="35" y="140"/>
                          <a:pt x="35" y="137"/>
                          <a:pt x="41" y="136"/>
                        </a:cubicBezTo>
                        <a:cubicBezTo>
                          <a:pt x="46" y="136"/>
                          <a:pt x="46" y="138"/>
                          <a:pt x="50" y="142"/>
                        </a:cubicBezTo>
                        <a:cubicBezTo>
                          <a:pt x="55" y="146"/>
                          <a:pt x="62" y="147"/>
                          <a:pt x="66" y="151"/>
                        </a:cubicBezTo>
                        <a:cubicBezTo>
                          <a:pt x="70" y="156"/>
                          <a:pt x="65" y="165"/>
                          <a:pt x="75" y="164"/>
                        </a:cubicBezTo>
                        <a:cubicBezTo>
                          <a:pt x="76" y="169"/>
                          <a:pt x="79" y="171"/>
                          <a:pt x="79" y="176"/>
                        </a:cubicBezTo>
                      </a:path>
                    </a:pathLst>
                  </a:custGeom>
                  <a:solidFill>
                    <a:schemeClr val="bg2"/>
                  </a:solidFill>
                  <a:ln w="9525" cap="flat" cmpd="sng">
                    <a:solidFill>
                      <a:schemeClr val="tx2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/>
                    <a:endParaRPr lang="en-US">
                      <a:solidFill>
                        <a:srgbClr val="777777"/>
                      </a:solidFill>
                    </a:endParaRPr>
                  </a:p>
                </p:txBody>
              </p:sp>
            </p:grpSp>
            <p:grpSp>
              <p:nvGrpSpPr>
                <p:cNvPr id="94249" name="Group 124"/>
                <p:cNvGrpSpPr>
                  <a:grpSpLocks/>
                </p:cNvGrpSpPr>
                <p:nvPr/>
              </p:nvGrpSpPr>
              <p:grpSpPr bwMode="auto">
                <a:xfrm>
                  <a:off x="4770438" y="1641475"/>
                  <a:ext cx="600075" cy="611187"/>
                  <a:chOff x="5548" y="1835"/>
                  <a:chExt cx="644" cy="565"/>
                </a:xfrm>
              </p:grpSpPr>
              <p:sp>
                <p:nvSpPr>
                  <p:cNvPr id="94251" name="Rectangle 125"/>
                  <p:cNvSpPr>
                    <a:spLocks noChangeArrowheads="1"/>
                  </p:cNvSpPr>
                  <p:nvPr/>
                </p:nvSpPr>
                <p:spPr bwMode="auto">
                  <a:xfrm>
                    <a:off x="5548" y="1835"/>
                    <a:ext cx="644" cy="565"/>
                  </a:xfrm>
                  <a:prstGeom prst="rect">
                    <a:avLst/>
                  </a:prstGeom>
                  <a:solidFill>
                    <a:schemeClr val="bg1"/>
                  </a:solidFill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/>
                    <a:endParaRPr lang="en-US" dirty="0">
                      <a:solidFill>
                        <a:srgbClr val="777777"/>
                      </a:solidFill>
                    </a:endParaRPr>
                  </a:p>
                </p:txBody>
              </p:sp>
              <p:sp>
                <p:nvSpPr>
                  <p:cNvPr id="94252" name="Line 12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548" y="1916"/>
                    <a:ext cx="8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/>
                    <a:endParaRPr lang="en-US">
                      <a:solidFill>
                        <a:srgbClr val="777777"/>
                      </a:solidFill>
                    </a:endParaRPr>
                  </a:p>
                </p:txBody>
              </p:sp>
              <p:sp>
                <p:nvSpPr>
                  <p:cNvPr id="94253" name="Line 12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548" y="2037"/>
                    <a:ext cx="8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/>
                    <a:endParaRPr lang="en-US">
                      <a:solidFill>
                        <a:srgbClr val="777777"/>
                      </a:solidFill>
                    </a:endParaRPr>
                  </a:p>
                </p:txBody>
              </p:sp>
              <p:sp>
                <p:nvSpPr>
                  <p:cNvPr id="94254" name="Line 12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548" y="2158"/>
                    <a:ext cx="8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/>
                    <a:endParaRPr lang="en-US">
                      <a:solidFill>
                        <a:srgbClr val="777777"/>
                      </a:solidFill>
                    </a:endParaRPr>
                  </a:p>
                </p:txBody>
              </p:sp>
              <p:sp>
                <p:nvSpPr>
                  <p:cNvPr id="94255" name="Line 12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548" y="2279"/>
                    <a:ext cx="8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defTabSz="457200"/>
                    <a:endParaRPr lang="en-US">
                      <a:solidFill>
                        <a:srgbClr val="777777"/>
                      </a:solidFill>
                    </a:endParaRPr>
                  </a:p>
                </p:txBody>
              </p:sp>
              <p:sp>
                <p:nvSpPr>
                  <p:cNvPr id="94256" name="Rectangle 130"/>
                  <p:cNvSpPr>
                    <a:spLocks noChangeArrowheads="1"/>
                  </p:cNvSpPr>
                  <p:nvPr/>
                </p:nvSpPr>
                <p:spPr bwMode="auto">
                  <a:xfrm>
                    <a:off x="5806" y="2158"/>
                    <a:ext cx="85" cy="242"/>
                  </a:xfrm>
                  <a:prstGeom prst="rect">
                    <a:avLst/>
                  </a:prstGeom>
                  <a:solidFill>
                    <a:srgbClr val="569E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/>
                    <a:endParaRPr lang="en-US" dirty="0">
                      <a:solidFill>
                        <a:srgbClr val="777777"/>
                      </a:solidFill>
                    </a:endParaRPr>
                  </a:p>
                </p:txBody>
              </p:sp>
              <p:sp>
                <p:nvSpPr>
                  <p:cNvPr id="94257" name="Rectangle 131"/>
                  <p:cNvSpPr>
                    <a:spLocks noChangeArrowheads="1"/>
                  </p:cNvSpPr>
                  <p:nvPr/>
                </p:nvSpPr>
                <p:spPr bwMode="auto">
                  <a:xfrm>
                    <a:off x="5934" y="2037"/>
                    <a:ext cx="86" cy="363"/>
                  </a:xfrm>
                  <a:prstGeom prst="rect">
                    <a:avLst/>
                  </a:prstGeom>
                  <a:solidFill>
                    <a:srgbClr val="0066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/>
                    <a:endParaRPr lang="en-US" dirty="0">
                      <a:solidFill>
                        <a:srgbClr val="777777"/>
                      </a:solidFill>
                    </a:endParaRPr>
                  </a:p>
                </p:txBody>
              </p:sp>
              <p:sp>
                <p:nvSpPr>
                  <p:cNvPr id="94258" name="Rectangle 132"/>
                  <p:cNvSpPr>
                    <a:spLocks noChangeArrowheads="1"/>
                  </p:cNvSpPr>
                  <p:nvPr/>
                </p:nvSpPr>
                <p:spPr bwMode="auto">
                  <a:xfrm>
                    <a:off x="6063" y="1956"/>
                    <a:ext cx="86" cy="444"/>
                  </a:xfrm>
                  <a:prstGeom prst="rect">
                    <a:avLst/>
                  </a:prstGeom>
                  <a:solidFill>
                    <a:schemeClr val="accent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/>
                    <a:endParaRPr lang="en-US" dirty="0">
                      <a:solidFill>
                        <a:srgbClr val="777777"/>
                      </a:solidFill>
                    </a:endParaRPr>
                  </a:p>
                </p:txBody>
              </p:sp>
              <p:sp>
                <p:nvSpPr>
                  <p:cNvPr id="94259" name="Rectangle 133"/>
                  <p:cNvSpPr>
                    <a:spLocks noChangeArrowheads="1"/>
                  </p:cNvSpPr>
                  <p:nvPr/>
                </p:nvSpPr>
                <p:spPr bwMode="auto">
                  <a:xfrm>
                    <a:off x="5677" y="2239"/>
                    <a:ext cx="86" cy="161"/>
                  </a:xfrm>
                  <a:prstGeom prst="rect">
                    <a:avLst/>
                  </a:prstGeom>
                  <a:solidFill>
                    <a:srgbClr val="BCDAEA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defTabSz="457200"/>
                    <a:endParaRPr lang="en-US" dirty="0">
                      <a:solidFill>
                        <a:srgbClr val="777777"/>
                      </a:solidFill>
                    </a:endParaRPr>
                  </a:p>
                </p:txBody>
              </p:sp>
            </p:grpSp>
            <p:sp>
              <p:nvSpPr>
                <p:cNvPr id="94250" name="Rectangle 138"/>
                <p:cNvSpPr>
                  <a:spLocks noChangeArrowheads="1"/>
                </p:cNvSpPr>
                <p:nvPr/>
              </p:nvSpPr>
              <p:spPr bwMode="auto">
                <a:xfrm>
                  <a:off x="4710224" y="2582863"/>
                  <a:ext cx="795338" cy="51911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57150" tIns="28575" rIns="57150" bIns="28575">
                  <a:spAutoFit/>
                </a:bodyPr>
                <a:lstStyle/>
                <a:p>
                  <a:pPr defTabSz="571500"/>
                  <a:r>
                    <a:rPr lang="en-US" sz="1500" dirty="0">
                      <a:solidFill>
                        <a:srgbClr val="000000"/>
                      </a:solidFill>
                    </a:rPr>
                    <a:t>Monthly </a:t>
                  </a:r>
                </a:p>
                <a:p>
                  <a:pPr defTabSz="571500"/>
                  <a:r>
                    <a:rPr lang="en-US" sz="1500" dirty="0">
                      <a:solidFill>
                        <a:srgbClr val="000000"/>
                      </a:solidFill>
                    </a:rPr>
                    <a:t>Cycle</a:t>
                  </a:r>
                </a:p>
              </p:txBody>
            </p:sp>
            <p:sp>
              <p:nvSpPr>
                <p:cNvPr id="94236" name="Freeform 139"/>
                <p:cNvSpPr>
                  <a:spLocks/>
                </p:cNvSpPr>
                <p:nvPr/>
              </p:nvSpPr>
              <p:spPr bwMode="auto">
                <a:xfrm>
                  <a:off x="3511550" y="3000375"/>
                  <a:ext cx="53975" cy="171450"/>
                </a:xfrm>
                <a:custGeom>
                  <a:avLst/>
                  <a:gdLst>
                    <a:gd name="T0" fmla="*/ 5312 w 31"/>
                    <a:gd name="T1" fmla="*/ 0 h 85"/>
                    <a:gd name="T2" fmla="*/ 2886 w 31"/>
                    <a:gd name="T3" fmla="*/ 7245392 h 85"/>
                    <a:gd name="T4" fmla="*/ 4 w 31"/>
                    <a:gd name="T5" fmla="*/ 0 h 85"/>
                    <a:gd name="T6" fmla="*/ 0 w 31"/>
                    <a:gd name="T7" fmla="*/ 65784631 h 85"/>
                    <a:gd name="T8" fmla="*/ 2886 w 31"/>
                    <a:gd name="T9" fmla="*/ 71978920 h 85"/>
                    <a:gd name="T10" fmla="*/ 5976 w 31"/>
                    <a:gd name="T11" fmla="*/ 65784631 h 85"/>
                    <a:gd name="T12" fmla="*/ 5312 w 31"/>
                    <a:gd name="T13" fmla="*/ 0 h 8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1"/>
                    <a:gd name="T22" fmla="*/ 0 h 85"/>
                    <a:gd name="T23" fmla="*/ 31 w 31"/>
                    <a:gd name="T24" fmla="*/ 85 h 8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1" h="85">
                      <a:moveTo>
                        <a:pt x="27" y="0"/>
                      </a:moveTo>
                      <a:cubicBezTo>
                        <a:pt x="27" y="4"/>
                        <a:pt x="22" y="8"/>
                        <a:pt x="15" y="8"/>
                      </a:cubicBezTo>
                      <a:cubicBezTo>
                        <a:pt x="9" y="8"/>
                        <a:pt x="4" y="4"/>
                        <a:pt x="4" y="0"/>
                      </a:cubicBezTo>
                      <a:cubicBezTo>
                        <a:pt x="0" y="77"/>
                        <a:pt x="0" y="77"/>
                        <a:pt x="0" y="77"/>
                      </a:cubicBezTo>
                      <a:cubicBezTo>
                        <a:pt x="0" y="81"/>
                        <a:pt x="9" y="85"/>
                        <a:pt x="15" y="85"/>
                      </a:cubicBezTo>
                      <a:cubicBezTo>
                        <a:pt x="22" y="85"/>
                        <a:pt x="31" y="81"/>
                        <a:pt x="31" y="77"/>
                      </a:cubicBezTo>
                      <a:lnTo>
                        <a:pt x="27" y="0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/>
                  <a:endParaRPr lang="en-US">
                    <a:solidFill>
                      <a:srgbClr val="777777"/>
                    </a:solidFill>
                  </a:endParaRPr>
                </a:p>
              </p:txBody>
            </p:sp>
            <p:sp>
              <p:nvSpPr>
                <p:cNvPr id="94237" name="Freeform 140"/>
                <p:cNvSpPr>
                  <a:spLocks/>
                </p:cNvSpPr>
                <p:nvPr/>
              </p:nvSpPr>
              <p:spPr bwMode="auto">
                <a:xfrm>
                  <a:off x="3321050" y="2671763"/>
                  <a:ext cx="482600" cy="360362"/>
                </a:xfrm>
                <a:custGeom>
                  <a:avLst/>
                  <a:gdLst>
                    <a:gd name="T0" fmla="*/ 24135 w 275"/>
                    <a:gd name="T1" fmla="*/ 182075036 h 178"/>
                    <a:gd name="T2" fmla="*/ 28411 w 275"/>
                    <a:gd name="T3" fmla="*/ 184982757 h 178"/>
                    <a:gd name="T4" fmla="*/ 29864 w 275"/>
                    <a:gd name="T5" fmla="*/ 170415708 h 178"/>
                    <a:gd name="T6" fmla="*/ 28290 w 275"/>
                    <a:gd name="T7" fmla="*/ 157056645 h 178"/>
                    <a:gd name="T8" fmla="*/ 28257 w 275"/>
                    <a:gd name="T9" fmla="*/ 137717435 h 178"/>
                    <a:gd name="T10" fmla="*/ 33395 w 275"/>
                    <a:gd name="T11" fmla="*/ 119174245 h 178"/>
                    <a:gd name="T12" fmla="*/ 34623 w 275"/>
                    <a:gd name="T13" fmla="*/ 130683274 h 178"/>
                    <a:gd name="T14" fmla="*/ 34034 w 275"/>
                    <a:gd name="T15" fmla="*/ 146642113 h 178"/>
                    <a:gd name="T16" fmla="*/ 34571 w 275"/>
                    <a:gd name="T17" fmla="*/ 163437699 h 178"/>
                    <a:gd name="T18" fmla="*/ 39875 w 275"/>
                    <a:gd name="T19" fmla="*/ 163437699 h 178"/>
                    <a:gd name="T20" fmla="*/ 39843 w 275"/>
                    <a:gd name="T21" fmla="*/ 129024144 h 178"/>
                    <a:gd name="T22" fmla="*/ 48728 w 275"/>
                    <a:gd name="T23" fmla="*/ 120487641 h 178"/>
                    <a:gd name="T24" fmla="*/ 51627 w 275"/>
                    <a:gd name="T25" fmla="*/ 121718276 h 178"/>
                    <a:gd name="T26" fmla="*/ 52572 w 275"/>
                    <a:gd name="T27" fmla="*/ 111515053 h 178"/>
                    <a:gd name="T28" fmla="*/ 57990 w 275"/>
                    <a:gd name="T29" fmla="*/ 102474151 h 178"/>
                    <a:gd name="T30" fmla="*/ 71560 w 275"/>
                    <a:gd name="T31" fmla="*/ 95444234 h 178"/>
                    <a:gd name="T32" fmla="*/ 74713 w 275"/>
                    <a:gd name="T33" fmla="*/ 79334096 h 178"/>
                    <a:gd name="T34" fmla="*/ 78509 w 275"/>
                    <a:gd name="T35" fmla="*/ 65157507 h 178"/>
                    <a:gd name="T36" fmla="*/ 80380 w 275"/>
                    <a:gd name="T37" fmla="*/ 56334198 h 178"/>
                    <a:gd name="T38" fmla="*/ 81071 w 275"/>
                    <a:gd name="T39" fmla="*/ 48453373 h 178"/>
                    <a:gd name="T40" fmla="*/ 82988 w 275"/>
                    <a:gd name="T41" fmla="*/ 30614740 h 178"/>
                    <a:gd name="T42" fmla="*/ 77097 w 275"/>
                    <a:gd name="T43" fmla="*/ 16701027 h 178"/>
                    <a:gd name="T44" fmla="*/ 71020 w 275"/>
                    <a:gd name="T45" fmla="*/ 5430907 h 178"/>
                    <a:gd name="T46" fmla="*/ 63089 w 275"/>
                    <a:gd name="T47" fmla="*/ 5430907 h 178"/>
                    <a:gd name="T48" fmla="*/ 61363 w 275"/>
                    <a:gd name="T49" fmla="*/ 12359860 h 178"/>
                    <a:gd name="T50" fmla="*/ 58116 w 275"/>
                    <a:gd name="T51" fmla="*/ 14647672 h 178"/>
                    <a:gd name="T52" fmla="*/ 48728 w 275"/>
                    <a:gd name="T53" fmla="*/ 8832508 h 178"/>
                    <a:gd name="T54" fmla="*/ 43020 w 275"/>
                    <a:gd name="T55" fmla="*/ 8832508 h 178"/>
                    <a:gd name="T56" fmla="*/ 40342 w 275"/>
                    <a:gd name="T57" fmla="*/ 21724117 h 178"/>
                    <a:gd name="T58" fmla="*/ 35204 w 275"/>
                    <a:gd name="T59" fmla="*/ 34638586 h 178"/>
                    <a:gd name="T60" fmla="*/ 31846 w 275"/>
                    <a:gd name="T61" fmla="*/ 18318970 h 178"/>
                    <a:gd name="T62" fmla="*/ 26060 w 275"/>
                    <a:gd name="T63" fmla="*/ 8832508 h 178"/>
                    <a:gd name="T64" fmla="*/ 22107 w 275"/>
                    <a:gd name="T65" fmla="*/ 14647672 h 178"/>
                    <a:gd name="T66" fmla="*/ 19750 w 275"/>
                    <a:gd name="T67" fmla="*/ 25923748 h 178"/>
                    <a:gd name="T68" fmla="*/ 9790 w 275"/>
                    <a:gd name="T69" fmla="*/ 37994288 h 178"/>
                    <a:gd name="T70" fmla="*/ 6288 w 275"/>
                    <a:gd name="T71" fmla="*/ 61791623 h 178"/>
                    <a:gd name="T72" fmla="*/ 8494 w 275"/>
                    <a:gd name="T73" fmla="*/ 76758356 h 178"/>
                    <a:gd name="T74" fmla="*/ 3808 w 275"/>
                    <a:gd name="T75" fmla="*/ 86468790 h 178"/>
                    <a:gd name="T76" fmla="*/ 3445 w 275"/>
                    <a:gd name="T77" fmla="*/ 126027623 h 178"/>
                    <a:gd name="T78" fmla="*/ 8856 w 275"/>
                    <a:gd name="T79" fmla="*/ 140627605 h 178"/>
                    <a:gd name="T80" fmla="*/ 12488 w 275"/>
                    <a:gd name="T81" fmla="*/ 142212625 h 178"/>
                    <a:gd name="T82" fmla="*/ 15261 w 275"/>
                    <a:gd name="T83" fmla="*/ 148729084 h 178"/>
                    <a:gd name="T84" fmla="*/ 19998 w 275"/>
                    <a:gd name="T85" fmla="*/ 157978193 h 178"/>
                    <a:gd name="T86" fmla="*/ 23123 w 275"/>
                    <a:gd name="T87" fmla="*/ 172270598 h 178"/>
                    <a:gd name="T88" fmla="*/ 23574 w 275"/>
                    <a:gd name="T89" fmla="*/ 183606352 h 178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w 275"/>
                    <a:gd name="T136" fmla="*/ 0 h 178"/>
                    <a:gd name="T137" fmla="*/ 275 w 275"/>
                    <a:gd name="T138" fmla="*/ 178 h 178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T135" t="T136" r="T137" b="T138"/>
                  <a:pathLst>
                    <a:path w="275" h="178">
                      <a:moveTo>
                        <a:pt x="80" y="174"/>
                      </a:moveTo>
                      <a:cubicBezTo>
                        <a:pt x="81" y="178"/>
                        <a:pt x="91" y="178"/>
                        <a:pt x="95" y="177"/>
                      </a:cubicBezTo>
                      <a:cubicBezTo>
                        <a:pt x="100" y="176"/>
                        <a:pt x="100" y="170"/>
                        <a:pt x="99" y="163"/>
                      </a:cubicBezTo>
                      <a:cubicBezTo>
                        <a:pt x="98" y="158"/>
                        <a:pt x="94" y="154"/>
                        <a:pt x="93" y="150"/>
                      </a:cubicBezTo>
                      <a:cubicBezTo>
                        <a:pt x="92" y="144"/>
                        <a:pt x="93" y="138"/>
                        <a:pt x="92" y="132"/>
                      </a:cubicBezTo>
                      <a:cubicBezTo>
                        <a:pt x="90" y="118"/>
                        <a:pt x="94" y="113"/>
                        <a:pt x="110" y="114"/>
                      </a:cubicBezTo>
                      <a:cubicBezTo>
                        <a:pt x="118" y="115"/>
                        <a:pt x="118" y="117"/>
                        <a:pt x="115" y="125"/>
                      </a:cubicBezTo>
                      <a:cubicBezTo>
                        <a:pt x="113" y="131"/>
                        <a:pt x="113" y="134"/>
                        <a:pt x="112" y="140"/>
                      </a:cubicBezTo>
                      <a:cubicBezTo>
                        <a:pt x="111" y="145"/>
                        <a:pt x="109" y="152"/>
                        <a:pt x="114" y="156"/>
                      </a:cubicBezTo>
                      <a:cubicBezTo>
                        <a:pt x="119" y="161"/>
                        <a:pt x="127" y="161"/>
                        <a:pt x="131" y="156"/>
                      </a:cubicBezTo>
                      <a:cubicBezTo>
                        <a:pt x="140" y="145"/>
                        <a:pt x="128" y="134"/>
                        <a:pt x="130" y="124"/>
                      </a:cubicBezTo>
                      <a:cubicBezTo>
                        <a:pt x="133" y="112"/>
                        <a:pt x="151" y="114"/>
                        <a:pt x="160" y="115"/>
                      </a:cubicBezTo>
                      <a:cubicBezTo>
                        <a:pt x="164" y="116"/>
                        <a:pt x="167" y="118"/>
                        <a:pt x="170" y="116"/>
                      </a:cubicBezTo>
                      <a:cubicBezTo>
                        <a:pt x="174" y="113"/>
                        <a:pt x="172" y="110"/>
                        <a:pt x="175" y="107"/>
                      </a:cubicBezTo>
                      <a:cubicBezTo>
                        <a:pt x="178" y="102"/>
                        <a:pt x="186" y="99"/>
                        <a:pt x="191" y="98"/>
                      </a:cubicBezTo>
                      <a:cubicBezTo>
                        <a:pt x="205" y="93"/>
                        <a:pt x="224" y="99"/>
                        <a:pt x="236" y="91"/>
                      </a:cubicBezTo>
                      <a:cubicBezTo>
                        <a:pt x="241" y="88"/>
                        <a:pt x="242" y="80"/>
                        <a:pt x="246" y="76"/>
                      </a:cubicBezTo>
                      <a:cubicBezTo>
                        <a:pt x="252" y="71"/>
                        <a:pt x="256" y="69"/>
                        <a:pt x="260" y="62"/>
                      </a:cubicBezTo>
                      <a:cubicBezTo>
                        <a:pt x="263" y="58"/>
                        <a:pt x="263" y="59"/>
                        <a:pt x="264" y="54"/>
                      </a:cubicBezTo>
                      <a:cubicBezTo>
                        <a:pt x="266" y="50"/>
                        <a:pt x="265" y="50"/>
                        <a:pt x="268" y="46"/>
                      </a:cubicBezTo>
                      <a:cubicBezTo>
                        <a:pt x="272" y="41"/>
                        <a:pt x="275" y="38"/>
                        <a:pt x="274" y="30"/>
                      </a:cubicBezTo>
                      <a:cubicBezTo>
                        <a:pt x="271" y="20"/>
                        <a:pt x="261" y="20"/>
                        <a:pt x="254" y="16"/>
                      </a:cubicBezTo>
                      <a:cubicBezTo>
                        <a:pt x="248" y="13"/>
                        <a:pt x="242" y="7"/>
                        <a:pt x="235" y="5"/>
                      </a:cubicBezTo>
                      <a:cubicBezTo>
                        <a:pt x="227" y="2"/>
                        <a:pt x="215" y="0"/>
                        <a:pt x="208" y="5"/>
                      </a:cubicBezTo>
                      <a:cubicBezTo>
                        <a:pt x="206" y="7"/>
                        <a:pt x="204" y="10"/>
                        <a:pt x="202" y="12"/>
                      </a:cubicBezTo>
                      <a:cubicBezTo>
                        <a:pt x="200" y="13"/>
                        <a:pt x="197" y="13"/>
                        <a:pt x="193" y="14"/>
                      </a:cubicBezTo>
                      <a:cubicBezTo>
                        <a:pt x="181" y="16"/>
                        <a:pt x="171" y="14"/>
                        <a:pt x="160" y="8"/>
                      </a:cubicBezTo>
                      <a:cubicBezTo>
                        <a:pt x="153" y="4"/>
                        <a:pt x="150" y="5"/>
                        <a:pt x="143" y="8"/>
                      </a:cubicBezTo>
                      <a:cubicBezTo>
                        <a:pt x="135" y="11"/>
                        <a:pt x="136" y="15"/>
                        <a:pt x="133" y="21"/>
                      </a:cubicBezTo>
                      <a:cubicBezTo>
                        <a:pt x="130" y="26"/>
                        <a:pt x="122" y="33"/>
                        <a:pt x="117" y="33"/>
                      </a:cubicBezTo>
                      <a:cubicBezTo>
                        <a:pt x="109" y="32"/>
                        <a:pt x="107" y="23"/>
                        <a:pt x="106" y="17"/>
                      </a:cubicBezTo>
                      <a:cubicBezTo>
                        <a:pt x="103" y="8"/>
                        <a:pt x="98" y="3"/>
                        <a:pt x="87" y="8"/>
                      </a:cubicBezTo>
                      <a:cubicBezTo>
                        <a:pt x="84" y="9"/>
                        <a:pt x="76" y="12"/>
                        <a:pt x="73" y="14"/>
                      </a:cubicBezTo>
                      <a:cubicBezTo>
                        <a:pt x="69" y="18"/>
                        <a:pt x="69" y="22"/>
                        <a:pt x="65" y="25"/>
                      </a:cubicBezTo>
                      <a:cubicBezTo>
                        <a:pt x="55" y="32"/>
                        <a:pt x="42" y="30"/>
                        <a:pt x="32" y="36"/>
                      </a:cubicBezTo>
                      <a:cubicBezTo>
                        <a:pt x="27" y="38"/>
                        <a:pt x="21" y="53"/>
                        <a:pt x="21" y="59"/>
                      </a:cubicBezTo>
                      <a:cubicBezTo>
                        <a:pt x="26" y="61"/>
                        <a:pt x="30" y="68"/>
                        <a:pt x="28" y="73"/>
                      </a:cubicBezTo>
                      <a:cubicBezTo>
                        <a:pt x="25" y="79"/>
                        <a:pt x="17" y="79"/>
                        <a:pt x="13" y="83"/>
                      </a:cubicBezTo>
                      <a:cubicBezTo>
                        <a:pt x="0" y="94"/>
                        <a:pt x="13" y="106"/>
                        <a:pt x="12" y="120"/>
                      </a:cubicBezTo>
                      <a:cubicBezTo>
                        <a:pt x="21" y="119"/>
                        <a:pt x="24" y="131"/>
                        <a:pt x="29" y="135"/>
                      </a:cubicBezTo>
                      <a:cubicBezTo>
                        <a:pt x="35" y="140"/>
                        <a:pt x="35" y="137"/>
                        <a:pt x="41" y="136"/>
                      </a:cubicBezTo>
                      <a:cubicBezTo>
                        <a:pt x="46" y="136"/>
                        <a:pt x="46" y="138"/>
                        <a:pt x="50" y="142"/>
                      </a:cubicBezTo>
                      <a:cubicBezTo>
                        <a:pt x="55" y="146"/>
                        <a:pt x="62" y="147"/>
                        <a:pt x="66" y="151"/>
                      </a:cubicBezTo>
                      <a:cubicBezTo>
                        <a:pt x="70" y="156"/>
                        <a:pt x="65" y="165"/>
                        <a:pt x="75" y="164"/>
                      </a:cubicBezTo>
                      <a:cubicBezTo>
                        <a:pt x="76" y="169"/>
                        <a:pt x="79" y="171"/>
                        <a:pt x="79" y="176"/>
                      </a:cubicBezTo>
                    </a:path>
                  </a:pathLst>
                </a:custGeom>
                <a:solidFill>
                  <a:schemeClr val="accent2"/>
                </a:solidFill>
                <a:ln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457200"/>
                  <a:endParaRPr lang="en-US">
                    <a:solidFill>
                      <a:srgbClr val="777777"/>
                    </a:solidFill>
                  </a:endParaRPr>
                </a:p>
              </p:txBody>
            </p:sp>
          </p:grpSp>
          <p:sp>
            <p:nvSpPr>
              <p:cNvPr id="94247" name="AutoShape 115"/>
              <p:cNvSpPr>
                <a:spLocks noChangeArrowheads="1"/>
              </p:cNvSpPr>
              <p:nvPr/>
            </p:nvSpPr>
            <p:spPr bwMode="auto">
              <a:xfrm>
                <a:off x="7264400" y="855180"/>
                <a:ext cx="762000" cy="755650"/>
              </a:xfrm>
              <a:prstGeom prst="diamond">
                <a:avLst/>
              </a:prstGeom>
              <a:solidFill>
                <a:srgbClr val="59595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28575" tIns="28575" rIns="28575" bIns="142875" anchor="ctr"/>
              <a:lstStyle/>
              <a:p>
                <a:pPr algn="ctr" defTabSz="571500">
                  <a:lnSpc>
                    <a:spcPct val="120000"/>
                  </a:lnSpc>
                </a:pPr>
                <a:r>
                  <a:rPr lang="en-US" sz="800" dirty="0">
                    <a:solidFill>
                      <a:srgbClr val="FFFFFF"/>
                    </a:solidFill>
                  </a:rPr>
                  <a:t>Are</a:t>
                </a:r>
              </a:p>
              <a:p>
                <a:pPr algn="ctr" defTabSz="571500">
                  <a:lnSpc>
                    <a:spcPct val="120000"/>
                  </a:lnSpc>
                </a:pPr>
                <a:r>
                  <a:rPr lang="en-US" sz="800" dirty="0">
                    <a:solidFill>
                      <a:srgbClr val="FFFFFF"/>
                    </a:solidFill>
                  </a:rPr>
                  <a:t>r</a:t>
                </a:r>
                <a:r>
                  <a:rPr lang="en-US" sz="800" dirty="0">
                    <a:solidFill>
                      <a:srgbClr val="FFFFFF"/>
                    </a:solidFill>
                  </a:rPr>
                  <a:t>esults as</a:t>
                </a:r>
                <a:endParaRPr lang="en-US" sz="800" dirty="0">
                  <a:solidFill>
                    <a:srgbClr val="FFFFFF"/>
                  </a:solidFill>
                </a:endParaRPr>
              </a:p>
              <a:p>
                <a:pPr algn="ctr" defTabSz="571500">
                  <a:lnSpc>
                    <a:spcPct val="120000"/>
                  </a:lnSpc>
                </a:pPr>
                <a:r>
                  <a:rPr lang="en-US" sz="800" dirty="0">
                    <a:solidFill>
                      <a:srgbClr val="FFFFFF"/>
                    </a:solidFill>
                  </a:rPr>
                  <a:t>expected?</a:t>
                </a:r>
              </a:p>
            </p:txBody>
          </p:sp>
        </p:grpSp>
        <p:sp>
          <p:nvSpPr>
            <p:cNvPr id="87" name="Text Box 61"/>
            <p:cNvSpPr txBox="1">
              <a:spLocks noChangeArrowheads="1"/>
            </p:cNvSpPr>
            <p:nvPr/>
          </p:nvSpPr>
          <p:spPr bwMode="auto">
            <a:xfrm rot="17919077">
              <a:off x="2580296" y="4017205"/>
              <a:ext cx="710852" cy="219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57150" tIns="28575" rIns="57150" bIns="28575">
              <a:spAutoFit/>
            </a:bodyPr>
            <a:lstStyle/>
            <a:p>
              <a:pPr defTabSz="571500"/>
              <a:r>
                <a:rPr lang="en-US" sz="1050" b="1" dirty="0">
                  <a:solidFill>
                    <a:srgbClr val="000000"/>
                  </a:solidFill>
                </a:rPr>
                <a:t>Perform</a:t>
              </a:r>
              <a:endParaRPr lang="en-US" sz="1050" b="1" dirty="0">
                <a:solidFill>
                  <a:srgbClr val="000000"/>
                </a:solidFill>
              </a:endParaRPr>
            </a:p>
          </p:txBody>
        </p:sp>
        <p:sp>
          <p:nvSpPr>
            <p:cNvPr id="88" name="Text Box 61"/>
            <p:cNvSpPr txBox="1">
              <a:spLocks noChangeArrowheads="1"/>
            </p:cNvSpPr>
            <p:nvPr/>
          </p:nvSpPr>
          <p:spPr bwMode="auto">
            <a:xfrm rot="19034245">
              <a:off x="3894167" y="2203646"/>
              <a:ext cx="1001323" cy="219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57150" tIns="28575" rIns="57150" bIns="28575">
              <a:spAutoFit/>
            </a:bodyPr>
            <a:lstStyle/>
            <a:p>
              <a:pPr defTabSz="571500"/>
              <a:r>
                <a:rPr lang="en-US" sz="1050" b="1" dirty="0">
                  <a:solidFill>
                    <a:srgbClr val="000000"/>
                  </a:solidFill>
                </a:rPr>
                <a:t>Measure</a:t>
              </a:r>
              <a:endParaRPr lang="en-US" sz="1050" b="1" dirty="0">
                <a:solidFill>
                  <a:srgbClr val="000000"/>
                </a:solidFill>
              </a:endParaRPr>
            </a:p>
          </p:txBody>
        </p:sp>
        <p:sp>
          <p:nvSpPr>
            <p:cNvPr id="89" name="Text Box 61"/>
            <p:cNvSpPr txBox="1">
              <a:spLocks noChangeArrowheads="1"/>
            </p:cNvSpPr>
            <p:nvPr/>
          </p:nvSpPr>
          <p:spPr bwMode="auto">
            <a:xfrm rot="20962813">
              <a:off x="5766935" y="1209314"/>
              <a:ext cx="1254046" cy="219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57150" tIns="28575" rIns="57150" bIns="28575">
              <a:spAutoFit/>
            </a:bodyPr>
            <a:lstStyle/>
            <a:p>
              <a:pPr defTabSz="571500"/>
              <a:r>
                <a:rPr lang="en-US" sz="1050" b="1" dirty="0">
                  <a:solidFill>
                    <a:srgbClr val="000000"/>
                  </a:solidFill>
                </a:rPr>
                <a:t>COMPARE</a:t>
              </a:r>
              <a:endParaRPr lang="en-US" sz="1050" b="1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6070010" y="1091300"/>
            <a:ext cx="2438237" cy="4535855"/>
            <a:chOff x="6070010" y="1091300"/>
            <a:chExt cx="2438237" cy="4535855"/>
          </a:xfrm>
        </p:grpSpPr>
        <p:sp>
          <p:nvSpPr>
            <p:cNvPr id="12" name="Curved Up Arrow 11"/>
            <p:cNvSpPr/>
            <p:nvPr/>
          </p:nvSpPr>
          <p:spPr bwMode="auto">
            <a:xfrm rot="16383378">
              <a:off x="7097482" y="1854382"/>
              <a:ext cx="2173848" cy="647683"/>
            </a:xfrm>
            <a:prstGeom prst="curvedUpArrow">
              <a:avLst/>
            </a:prstGeom>
            <a:solidFill>
              <a:srgbClr val="C9C9C9"/>
            </a:solidFill>
            <a:ln w="9525">
              <a:noFill/>
              <a:miter lim="800000"/>
              <a:headEnd/>
              <a:tailEnd/>
            </a:ln>
          </p:spPr>
          <p:txBody>
            <a:bodyPr wrap="none" lIns="57150" tIns="28575" rIns="57150" bIns="28575" anchor="ctr"/>
            <a:lstStyle/>
            <a:p>
              <a:pPr algn="ctr" defTabSz="571500"/>
              <a:endParaRPr lang="en-US" sz="1500">
                <a:solidFill>
                  <a:srgbClr val="777777"/>
                </a:solidFill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6070010" y="1610829"/>
              <a:ext cx="1973059" cy="4016326"/>
              <a:chOff x="6070010" y="1610829"/>
              <a:chExt cx="1973059" cy="4016326"/>
            </a:xfrm>
          </p:grpSpPr>
          <p:sp>
            <p:nvSpPr>
              <p:cNvPr id="94303" name="AutoShape 53"/>
              <p:cNvSpPr>
                <a:spLocks noChangeArrowheads="1"/>
              </p:cNvSpPr>
              <p:nvPr/>
            </p:nvSpPr>
            <p:spPr bwMode="auto">
              <a:xfrm>
                <a:off x="7519988" y="1610829"/>
                <a:ext cx="217881" cy="1082567"/>
              </a:xfrm>
              <a:prstGeom prst="downArrow">
                <a:avLst>
                  <a:gd name="adj1" fmla="val 47194"/>
                  <a:gd name="adj2" fmla="val 68510"/>
                </a:avLst>
              </a:prstGeom>
              <a:solidFill>
                <a:srgbClr val="C9C9C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57150" tIns="28575" rIns="57150" bIns="28575" anchor="ctr"/>
              <a:lstStyle/>
              <a:p>
                <a:pPr algn="ctr" defTabSz="571500"/>
                <a:endParaRPr lang="en-US" sz="1500" dirty="0">
                  <a:solidFill>
                    <a:srgbClr val="777777"/>
                  </a:solidFill>
                </a:endParaRPr>
              </a:p>
            </p:txBody>
          </p:sp>
          <p:sp>
            <p:nvSpPr>
              <p:cNvPr id="94306" name="AutoShape 56"/>
              <p:cNvSpPr>
                <a:spLocks noChangeArrowheads="1"/>
              </p:cNvSpPr>
              <p:nvPr/>
            </p:nvSpPr>
            <p:spPr bwMode="auto">
              <a:xfrm>
                <a:off x="7519988" y="3380059"/>
                <a:ext cx="244871" cy="2247096"/>
              </a:xfrm>
              <a:prstGeom prst="downArrow">
                <a:avLst>
                  <a:gd name="adj1" fmla="val 47194"/>
                  <a:gd name="adj2" fmla="val 75160"/>
                </a:avLst>
              </a:prstGeom>
              <a:solidFill>
                <a:schemeClr val="tx1">
                  <a:lumMod val="40000"/>
                  <a:lumOff val="6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57150" tIns="28575" rIns="57150" bIns="28575" anchor="ctr"/>
              <a:lstStyle/>
              <a:p>
                <a:pPr algn="ctr" defTabSz="571500"/>
                <a:endParaRPr lang="en-US" sz="1500" dirty="0">
                  <a:solidFill>
                    <a:srgbClr val="777777"/>
                  </a:solidFill>
                </a:endParaRPr>
              </a:p>
            </p:txBody>
          </p:sp>
          <p:sp>
            <p:nvSpPr>
              <p:cNvPr id="94312" name="Rectangle 62"/>
              <p:cNvSpPr>
                <a:spLocks noChangeArrowheads="1"/>
              </p:cNvSpPr>
              <p:nvPr/>
            </p:nvSpPr>
            <p:spPr bwMode="auto">
              <a:xfrm>
                <a:off x="6070010" y="4448970"/>
                <a:ext cx="960438" cy="5191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57150" tIns="28575" rIns="57150" bIns="28575">
                <a:spAutoFit/>
              </a:bodyPr>
              <a:lstStyle/>
              <a:p>
                <a:pPr algn="r" defTabSz="571500"/>
                <a:r>
                  <a:rPr lang="en-US" sz="1500" dirty="0">
                    <a:solidFill>
                      <a:srgbClr val="000000"/>
                    </a:solidFill>
                  </a:rPr>
                  <a:t>Exception</a:t>
                </a:r>
              </a:p>
              <a:p>
                <a:pPr algn="r" defTabSz="571500"/>
                <a:r>
                  <a:rPr lang="en-US" sz="1500" dirty="0">
                    <a:solidFill>
                      <a:srgbClr val="000000"/>
                    </a:solidFill>
                  </a:rPr>
                  <a:t>Process</a:t>
                </a:r>
              </a:p>
            </p:txBody>
          </p:sp>
          <p:sp>
            <p:nvSpPr>
              <p:cNvPr id="94310" name="AutoShape 60"/>
              <p:cNvSpPr>
                <a:spLocks noChangeArrowheads="1"/>
              </p:cNvSpPr>
              <p:nvPr/>
            </p:nvSpPr>
            <p:spPr bwMode="auto">
              <a:xfrm>
                <a:off x="7257256" y="2693397"/>
                <a:ext cx="785813" cy="785812"/>
              </a:xfrm>
              <a:prstGeom prst="diamond">
                <a:avLst/>
              </a:prstGeom>
              <a:solidFill>
                <a:srgbClr val="595959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lIns="57150" tIns="28575" rIns="57150" bIns="28575" anchor="ctr"/>
              <a:lstStyle/>
              <a:p>
                <a:pPr algn="ctr" defTabSz="571500">
                  <a:lnSpc>
                    <a:spcPct val="120000"/>
                  </a:lnSpc>
                </a:pPr>
                <a:r>
                  <a:rPr lang="en-US" sz="800" dirty="0">
                    <a:solidFill>
                      <a:srgbClr val="FFFFFF"/>
                    </a:solidFill>
                  </a:rPr>
                  <a:t>Are </a:t>
                </a:r>
              </a:p>
              <a:p>
                <a:pPr algn="ctr" defTabSz="571500">
                  <a:lnSpc>
                    <a:spcPct val="120000"/>
                  </a:lnSpc>
                </a:pPr>
                <a:r>
                  <a:rPr lang="en-US" sz="800" dirty="0">
                    <a:solidFill>
                      <a:srgbClr val="FFFFFF"/>
                    </a:solidFill>
                  </a:rPr>
                  <a:t>observations </a:t>
                </a:r>
              </a:p>
              <a:p>
                <a:pPr algn="ctr" defTabSz="571500">
                  <a:lnSpc>
                    <a:spcPct val="120000"/>
                  </a:lnSpc>
                </a:pPr>
                <a:r>
                  <a:rPr lang="en-US" sz="800" dirty="0">
                    <a:solidFill>
                      <a:srgbClr val="FFFFFF"/>
                    </a:solidFill>
                  </a:rPr>
                  <a:t>correct?</a:t>
                </a:r>
              </a:p>
            </p:txBody>
          </p:sp>
          <p:sp>
            <p:nvSpPr>
              <p:cNvPr id="94305" name="Text Box 55"/>
              <p:cNvSpPr txBox="1">
                <a:spLocks noChangeArrowheads="1"/>
              </p:cNvSpPr>
              <p:nvPr/>
            </p:nvSpPr>
            <p:spPr bwMode="auto">
              <a:xfrm rot="16200000">
                <a:off x="7483981" y="1963405"/>
                <a:ext cx="286361" cy="2115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57150" tIns="28575" rIns="57150" bIns="28575">
                <a:spAutoFit/>
              </a:bodyPr>
              <a:lstStyle/>
              <a:p>
                <a:pPr defTabSz="571500"/>
                <a:r>
                  <a:rPr lang="en-US" sz="1000" b="1" dirty="0">
                    <a:solidFill>
                      <a:srgbClr val="000000"/>
                    </a:solidFill>
                  </a:rPr>
                  <a:t>No</a:t>
                </a:r>
              </a:p>
            </p:txBody>
          </p:sp>
          <p:sp>
            <p:nvSpPr>
              <p:cNvPr id="94302" name="Text Box 63"/>
              <p:cNvSpPr txBox="1">
                <a:spLocks noChangeArrowheads="1"/>
              </p:cNvSpPr>
              <p:nvPr/>
            </p:nvSpPr>
            <p:spPr bwMode="auto">
              <a:xfrm rot="16200000">
                <a:off x="7463811" y="4257837"/>
                <a:ext cx="336518" cy="2115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57150" tIns="28575" rIns="57150" bIns="28575">
                <a:spAutoFit/>
              </a:bodyPr>
              <a:lstStyle/>
              <a:p>
                <a:pPr defTabSz="571500"/>
                <a:r>
                  <a:rPr lang="en-US" sz="1000" b="1" dirty="0">
                    <a:solidFill>
                      <a:srgbClr val="000000"/>
                    </a:solidFill>
                  </a:rPr>
                  <a:t>Yes</a:t>
                </a:r>
              </a:p>
            </p:txBody>
          </p:sp>
        </p:grpSp>
        <p:sp>
          <p:nvSpPr>
            <p:cNvPr id="92" name="Text Box 63"/>
            <p:cNvSpPr txBox="1">
              <a:spLocks noChangeArrowheads="1"/>
            </p:cNvSpPr>
            <p:nvPr/>
          </p:nvSpPr>
          <p:spPr bwMode="auto">
            <a:xfrm rot="18693202">
              <a:off x="8132180" y="2774646"/>
              <a:ext cx="299762" cy="211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57150" tIns="28575" rIns="57150" bIns="28575">
              <a:spAutoFit/>
            </a:bodyPr>
            <a:lstStyle/>
            <a:p>
              <a:pPr defTabSz="571500"/>
              <a:r>
                <a:rPr lang="en-US" sz="1000" b="1" dirty="0">
                  <a:solidFill>
                    <a:srgbClr val="000000"/>
                  </a:solidFill>
                </a:rPr>
                <a:t>Fix</a:t>
              </a:r>
              <a:endParaRPr lang="en-US" sz="1000" b="1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719138" y="4827588"/>
            <a:ext cx="1447799" cy="1429328"/>
            <a:chOff x="719138" y="4827588"/>
            <a:chExt cx="1447799" cy="1429328"/>
          </a:xfrm>
        </p:grpSpPr>
        <p:sp>
          <p:nvSpPr>
            <p:cNvPr id="94336" name="Freeform 3"/>
            <p:cNvSpPr>
              <a:spLocks/>
            </p:cNvSpPr>
            <p:nvPr/>
          </p:nvSpPr>
          <p:spPr bwMode="auto">
            <a:xfrm>
              <a:off x="879475" y="4827588"/>
              <a:ext cx="446087" cy="806450"/>
            </a:xfrm>
            <a:custGeom>
              <a:avLst/>
              <a:gdLst>
                <a:gd name="T0" fmla="*/ 12220402 w 231"/>
                <a:gd name="T1" fmla="*/ 2147483647 h 360"/>
                <a:gd name="T2" fmla="*/ 2587504 w 231"/>
                <a:gd name="T3" fmla="*/ 2147483647 h 360"/>
                <a:gd name="T4" fmla="*/ 609511 w 231"/>
                <a:gd name="T5" fmla="*/ 2147483647 h 360"/>
                <a:gd name="T6" fmla="*/ 3747428 w 231"/>
                <a:gd name="T7" fmla="*/ 2147483647 h 360"/>
                <a:gd name="T8" fmla="*/ 5820433 w 231"/>
                <a:gd name="T9" fmla="*/ 2147483647 h 360"/>
                <a:gd name="T10" fmla="*/ 14027628 w 231"/>
                <a:gd name="T11" fmla="*/ 2147483647 h 360"/>
                <a:gd name="T12" fmla="*/ 15055441 w 231"/>
                <a:gd name="T13" fmla="*/ 2147483647 h 360"/>
                <a:gd name="T14" fmla="*/ 16376097 w 231"/>
                <a:gd name="T15" fmla="*/ 2147483647 h 360"/>
                <a:gd name="T16" fmla="*/ 11318526 w 231"/>
                <a:gd name="T17" fmla="*/ 0 h 360"/>
                <a:gd name="T18" fmla="*/ 12220402 w 231"/>
                <a:gd name="T19" fmla="*/ 2147483647 h 36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31"/>
                <a:gd name="T31" fmla="*/ 0 h 360"/>
                <a:gd name="T32" fmla="*/ 231 w 231"/>
                <a:gd name="T33" fmla="*/ 360 h 36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31" h="360">
                  <a:moveTo>
                    <a:pt x="173" y="21"/>
                  </a:moveTo>
                  <a:cubicBezTo>
                    <a:pt x="120" y="53"/>
                    <a:pt x="67" y="100"/>
                    <a:pt x="36" y="163"/>
                  </a:cubicBezTo>
                  <a:cubicBezTo>
                    <a:pt x="5" y="227"/>
                    <a:pt x="0" y="298"/>
                    <a:pt x="9" y="360"/>
                  </a:cubicBezTo>
                  <a:cubicBezTo>
                    <a:pt x="53" y="356"/>
                    <a:pt x="53" y="356"/>
                    <a:pt x="53" y="356"/>
                  </a:cubicBezTo>
                  <a:cubicBezTo>
                    <a:pt x="44" y="301"/>
                    <a:pt x="54" y="242"/>
                    <a:pt x="82" y="186"/>
                  </a:cubicBezTo>
                  <a:cubicBezTo>
                    <a:pt x="109" y="129"/>
                    <a:pt x="149" y="85"/>
                    <a:pt x="198" y="59"/>
                  </a:cubicBezTo>
                  <a:cubicBezTo>
                    <a:pt x="212" y="81"/>
                    <a:pt x="212" y="81"/>
                    <a:pt x="212" y="81"/>
                  </a:cubicBezTo>
                  <a:cubicBezTo>
                    <a:pt x="231" y="11"/>
                    <a:pt x="231" y="11"/>
                    <a:pt x="231" y="11"/>
                  </a:cubicBezTo>
                  <a:cubicBezTo>
                    <a:pt x="160" y="0"/>
                    <a:pt x="160" y="0"/>
                    <a:pt x="160" y="0"/>
                  </a:cubicBezTo>
                  <a:lnTo>
                    <a:pt x="173" y="21"/>
                  </a:lnTo>
                  <a:close/>
                </a:path>
              </a:pathLst>
            </a:custGeom>
            <a:solidFill>
              <a:schemeClr val="tx1">
                <a:lumMod val="40000"/>
                <a:lumOff val="60000"/>
              </a:schemeClr>
            </a:soli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457200"/>
              <a:endParaRPr lang="en-US">
                <a:solidFill>
                  <a:srgbClr val="777777"/>
                </a:solidFill>
              </a:endParaRPr>
            </a:p>
          </p:txBody>
        </p:sp>
        <p:sp>
          <p:nvSpPr>
            <p:cNvPr id="94340" name="Freeform 7"/>
            <p:cNvSpPr>
              <a:spLocks/>
            </p:cNvSpPr>
            <p:nvPr/>
          </p:nvSpPr>
          <p:spPr bwMode="auto">
            <a:xfrm rot="21045494">
              <a:off x="1371600" y="5983866"/>
              <a:ext cx="795337" cy="273050"/>
            </a:xfrm>
            <a:custGeom>
              <a:avLst/>
              <a:gdLst>
                <a:gd name="T0" fmla="*/ 2802789 w 411"/>
                <a:gd name="T1" fmla="*/ 2147483647 h 122"/>
                <a:gd name="T2" fmla="*/ 17854362 w 411"/>
                <a:gd name="T3" fmla="*/ 2147483647 h 122"/>
                <a:gd name="T4" fmla="*/ 32788561 w 411"/>
                <a:gd name="T5" fmla="*/ 2147483647 h 122"/>
                <a:gd name="T6" fmla="*/ 30973298 w 411"/>
                <a:gd name="T7" fmla="*/ 2147483647 h 122"/>
                <a:gd name="T8" fmla="*/ 17854362 w 411"/>
                <a:gd name="T9" fmla="*/ 2147483647 h 122"/>
                <a:gd name="T10" fmla="*/ 4643492 w 411"/>
                <a:gd name="T11" fmla="*/ 2147483647 h 122"/>
                <a:gd name="T12" fmla="*/ 5660316 w 411"/>
                <a:gd name="T13" fmla="*/ 0 h 122"/>
                <a:gd name="T14" fmla="*/ 0 w 411"/>
                <a:gd name="T15" fmla="*/ 2147483647 h 122"/>
                <a:gd name="T16" fmla="*/ 1775360 w 411"/>
                <a:gd name="T17" fmla="*/ 2147483647 h 122"/>
                <a:gd name="T18" fmla="*/ 2802789 w 411"/>
                <a:gd name="T19" fmla="*/ 2147483647 h 1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11"/>
                <a:gd name="T31" fmla="*/ 0 h 122"/>
                <a:gd name="T32" fmla="*/ 411 w 411"/>
                <a:gd name="T33" fmla="*/ 122 h 12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11" h="122">
                  <a:moveTo>
                    <a:pt x="35" y="61"/>
                  </a:moveTo>
                  <a:cubicBezTo>
                    <a:pt x="87" y="95"/>
                    <a:pt x="152" y="122"/>
                    <a:pt x="223" y="122"/>
                  </a:cubicBezTo>
                  <a:cubicBezTo>
                    <a:pt x="294" y="122"/>
                    <a:pt x="359" y="95"/>
                    <a:pt x="411" y="60"/>
                  </a:cubicBezTo>
                  <a:cubicBezTo>
                    <a:pt x="388" y="22"/>
                    <a:pt x="388" y="22"/>
                    <a:pt x="388" y="22"/>
                  </a:cubicBezTo>
                  <a:cubicBezTo>
                    <a:pt x="343" y="54"/>
                    <a:pt x="286" y="71"/>
                    <a:pt x="223" y="71"/>
                  </a:cubicBezTo>
                  <a:cubicBezTo>
                    <a:pt x="160" y="71"/>
                    <a:pt x="102" y="55"/>
                    <a:pt x="58" y="23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22" y="82"/>
                    <a:pt x="22" y="82"/>
                    <a:pt x="22" y="82"/>
                  </a:cubicBezTo>
                  <a:lnTo>
                    <a:pt x="35" y="61"/>
                  </a:lnTo>
                  <a:close/>
                </a:path>
              </a:pathLst>
            </a:custGeom>
            <a:solidFill>
              <a:schemeClr val="tx1">
                <a:lumMod val="40000"/>
                <a:lumOff val="60000"/>
              </a:schemeClr>
            </a:solidFill>
            <a:ln w="6350" cap="flat">
              <a:noFill/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defTabSz="457200"/>
              <a:endParaRPr lang="en-US">
                <a:solidFill>
                  <a:srgbClr val="777777"/>
                </a:solidFill>
              </a:endParaRPr>
            </a:p>
          </p:txBody>
        </p:sp>
        <p:sp>
          <p:nvSpPr>
            <p:cNvPr id="94349" name="Rectangle 16"/>
            <p:cNvSpPr>
              <a:spLocks noChangeArrowheads="1"/>
            </p:cNvSpPr>
            <p:nvPr/>
          </p:nvSpPr>
          <p:spPr bwMode="auto">
            <a:xfrm>
              <a:off x="1212734" y="5232156"/>
              <a:ext cx="911225" cy="519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57150" tIns="28575" rIns="57150" bIns="28575">
              <a:spAutoFit/>
            </a:bodyPr>
            <a:lstStyle/>
            <a:p>
              <a:pPr algn="ctr" defTabSz="571500"/>
              <a:r>
                <a:rPr lang="en-US" sz="1500" dirty="0">
                  <a:solidFill>
                    <a:srgbClr val="000000"/>
                  </a:solidFill>
                </a:rPr>
                <a:t>Quarterly </a:t>
              </a:r>
            </a:p>
            <a:p>
              <a:pPr algn="ctr" defTabSz="571500"/>
              <a:r>
                <a:rPr lang="en-US" sz="1500" dirty="0">
                  <a:solidFill>
                    <a:srgbClr val="000000"/>
                  </a:solidFill>
                </a:rPr>
                <a:t>Cycle</a:t>
              </a:r>
            </a:p>
          </p:txBody>
        </p:sp>
        <p:sp>
          <p:nvSpPr>
            <p:cNvPr id="94351" name="Oval 18"/>
            <p:cNvSpPr>
              <a:spLocks noChangeArrowheads="1"/>
            </p:cNvSpPr>
            <p:nvPr/>
          </p:nvSpPr>
          <p:spPr bwMode="auto">
            <a:xfrm>
              <a:off x="719138" y="5504394"/>
              <a:ext cx="685800" cy="685800"/>
            </a:xfrm>
            <a:prstGeom prst="ellipse">
              <a:avLst/>
            </a:prstGeom>
            <a:solidFill>
              <a:srgbClr val="595959"/>
            </a:solidFill>
            <a:ln w="28575">
              <a:noFill/>
              <a:round/>
              <a:headEnd/>
              <a:tailEnd/>
            </a:ln>
          </p:spPr>
          <p:txBody>
            <a:bodyPr wrap="none" lIns="57150" tIns="28575" rIns="57150" bIns="28575" anchor="ctr"/>
            <a:lstStyle/>
            <a:p>
              <a:pPr algn="ctr" defTabSz="571500">
                <a:lnSpc>
                  <a:spcPct val="120000"/>
                </a:lnSpc>
              </a:pPr>
              <a:r>
                <a:rPr lang="en-US" sz="800" dirty="0">
                  <a:solidFill>
                    <a:srgbClr val="FFFFFF"/>
                  </a:solidFill>
                </a:rPr>
                <a:t>Verify goal</a:t>
              </a:r>
            </a:p>
            <a:p>
              <a:pPr algn="ctr" defTabSz="571500">
                <a:lnSpc>
                  <a:spcPct val="120000"/>
                </a:lnSpc>
              </a:pPr>
              <a:r>
                <a:rPr lang="en-US" sz="800" dirty="0">
                  <a:solidFill>
                    <a:srgbClr val="FFFFFF"/>
                  </a:solidFill>
                </a:rPr>
                <a:t> is still right</a:t>
              </a:r>
            </a:p>
          </p:txBody>
        </p:sp>
        <p:sp>
          <p:nvSpPr>
            <p:cNvPr id="95" name="Text Box 63"/>
            <p:cNvSpPr txBox="1">
              <a:spLocks noChangeArrowheads="1"/>
            </p:cNvSpPr>
            <p:nvPr/>
          </p:nvSpPr>
          <p:spPr bwMode="auto">
            <a:xfrm rot="17685414">
              <a:off x="759253" y="5068730"/>
              <a:ext cx="525785" cy="211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57150" tIns="28575" rIns="57150" bIns="28575">
              <a:spAutoFit/>
            </a:bodyPr>
            <a:lstStyle/>
            <a:p>
              <a:pPr defTabSz="571500"/>
              <a:r>
                <a:rPr lang="en-US" sz="1000" b="1" dirty="0">
                  <a:solidFill>
                    <a:srgbClr val="000000"/>
                  </a:solidFill>
                </a:rPr>
                <a:t>Revise</a:t>
              </a:r>
              <a:endParaRPr lang="en-US" sz="1000" b="1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71550" y="747713"/>
            <a:ext cx="2460663" cy="5602289"/>
            <a:chOff x="471550" y="747713"/>
            <a:chExt cx="2460663" cy="5602289"/>
          </a:xfrm>
        </p:grpSpPr>
        <p:grpSp>
          <p:nvGrpSpPr>
            <p:cNvPr id="14" name="Group 13"/>
            <p:cNvGrpSpPr/>
            <p:nvPr/>
          </p:nvGrpSpPr>
          <p:grpSpPr>
            <a:xfrm>
              <a:off x="471550" y="747713"/>
              <a:ext cx="2460663" cy="5602289"/>
              <a:chOff x="471550" y="747713"/>
              <a:chExt cx="2460663" cy="5602289"/>
            </a:xfrm>
          </p:grpSpPr>
          <p:sp>
            <p:nvSpPr>
              <p:cNvPr id="6" name="Oval Callout 5"/>
              <p:cNvSpPr/>
              <p:nvPr/>
            </p:nvSpPr>
            <p:spPr bwMode="auto">
              <a:xfrm>
                <a:off x="2356221" y="5333931"/>
                <a:ext cx="575992" cy="451731"/>
              </a:xfrm>
              <a:prstGeom prst="wedgeEllipseCallout">
                <a:avLst>
                  <a:gd name="adj1" fmla="val -37634"/>
                  <a:gd name="adj2" fmla="val 68097"/>
                </a:avLst>
              </a:prstGeom>
              <a:solidFill>
                <a:schemeClr val="bg1"/>
              </a:solidFill>
              <a:ln w="9525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0" tIns="0" rIns="0" bIns="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800" dirty="0">
                    <a:solidFill>
                      <a:srgbClr val="000000"/>
                    </a:solidFill>
                  </a:rPr>
                  <a:t>What’s </a:t>
                </a:r>
                <a:br>
                  <a:rPr lang="en-US" sz="800" dirty="0">
                    <a:solidFill>
                      <a:srgbClr val="000000"/>
                    </a:solidFill>
                  </a:rPr>
                </a:br>
                <a:r>
                  <a:rPr lang="en-US" sz="800" dirty="0">
                    <a:solidFill>
                      <a:srgbClr val="000000"/>
                    </a:solidFill>
                  </a:rPr>
                  <a:t>next?</a:t>
                </a:r>
                <a:endParaRPr lang="en-US" sz="8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4341" name="Freeform 8"/>
              <p:cNvSpPr>
                <a:spLocks/>
              </p:cNvSpPr>
              <p:nvPr/>
            </p:nvSpPr>
            <p:spPr bwMode="auto">
              <a:xfrm rot="20917417">
                <a:off x="1901245" y="4701557"/>
                <a:ext cx="498786" cy="850900"/>
              </a:xfrm>
              <a:custGeom>
                <a:avLst/>
                <a:gdLst>
                  <a:gd name="T0" fmla="*/ 14760343 w 236"/>
                  <a:gd name="T1" fmla="*/ 2147483647 h 380"/>
                  <a:gd name="T2" fmla="*/ 11808417 w 236"/>
                  <a:gd name="T3" fmla="*/ 2147483647 h 380"/>
                  <a:gd name="T4" fmla="*/ 1565254 w 236"/>
                  <a:gd name="T5" fmla="*/ 0 h 380"/>
                  <a:gd name="T6" fmla="*/ 0 w 236"/>
                  <a:gd name="T7" fmla="*/ 2147483647 h 380"/>
                  <a:gd name="T8" fmla="*/ 8761264 w 236"/>
                  <a:gd name="T9" fmla="*/ 2147483647 h 380"/>
                  <a:gd name="T10" fmla="*/ 11647590 w 236"/>
                  <a:gd name="T11" fmla="*/ 2147483647 h 380"/>
                  <a:gd name="T12" fmla="*/ 9751598 w 236"/>
                  <a:gd name="T13" fmla="*/ 2147483647 h 380"/>
                  <a:gd name="T14" fmla="*/ 13095004 w 236"/>
                  <a:gd name="T15" fmla="*/ 2147483647 h 380"/>
                  <a:gd name="T16" fmla="*/ 16460501 w 236"/>
                  <a:gd name="T17" fmla="*/ 2147483647 h 380"/>
                  <a:gd name="T18" fmla="*/ 14760343 w 236"/>
                  <a:gd name="T19" fmla="*/ 2147483647 h 380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36"/>
                  <a:gd name="T31" fmla="*/ 0 h 380"/>
                  <a:gd name="T32" fmla="*/ 236 w 236"/>
                  <a:gd name="T33" fmla="*/ 380 h 380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36" h="380">
                    <a:moveTo>
                      <a:pt x="211" y="326"/>
                    </a:moveTo>
                    <a:cubicBezTo>
                      <a:pt x="215" y="263"/>
                      <a:pt x="205" y="194"/>
                      <a:pt x="169" y="133"/>
                    </a:cubicBezTo>
                    <a:cubicBezTo>
                      <a:pt x="133" y="71"/>
                      <a:pt x="78" y="28"/>
                      <a:pt x="22" y="0"/>
                    </a:cubicBezTo>
                    <a:cubicBezTo>
                      <a:pt x="0" y="39"/>
                      <a:pt x="0" y="39"/>
                      <a:pt x="0" y="39"/>
                    </a:cubicBezTo>
                    <a:cubicBezTo>
                      <a:pt x="50" y="62"/>
                      <a:pt x="94" y="103"/>
                      <a:pt x="126" y="158"/>
                    </a:cubicBezTo>
                    <a:cubicBezTo>
                      <a:pt x="157" y="212"/>
                      <a:pt x="172" y="270"/>
                      <a:pt x="167" y="325"/>
                    </a:cubicBezTo>
                    <a:cubicBezTo>
                      <a:pt x="140" y="325"/>
                      <a:pt x="140" y="325"/>
                      <a:pt x="140" y="325"/>
                    </a:cubicBezTo>
                    <a:cubicBezTo>
                      <a:pt x="188" y="380"/>
                      <a:pt x="188" y="380"/>
                      <a:pt x="188" y="380"/>
                    </a:cubicBezTo>
                    <a:cubicBezTo>
                      <a:pt x="236" y="326"/>
                      <a:pt x="236" y="326"/>
                      <a:pt x="236" y="326"/>
                    </a:cubicBezTo>
                    <a:lnTo>
                      <a:pt x="211" y="326"/>
                    </a:lnTo>
                    <a:close/>
                  </a:path>
                </a:pathLst>
              </a:custGeom>
              <a:solidFill>
                <a:schemeClr val="tx1">
                  <a:lumMod val="40000"/>
                  <a:lumOff val="60000"/>
                </a:schemeClr>
              </a:solidFill>
              <a:ln w="6350" cap="flat">
                <a:noFill/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 defTabSz="457200"/>
                <a:endParaRPr lang="en-US">
                  <a:solidFill>
                    <a:srgbClr val="777777"/>
                  </a:solidFill>
                </a:endParaRPr>
              </a:p>
            </p:txBody>
          </p:sp>
          <p:sp>
            <p:nvSpPr>
              <p:cNvPr id="94215" name="AutoShape 23"/>
              <p:cNvSpPr>
                <a:spLocks noChangeArrowheads="1"/>
              </p:cNvSpPr>
              <p:nvPr/>
            </p:nvSpPr>
            <p:spPr bwMode="auto">
              <a:xfrm>
                <a:off x="1475899" y="1142999"/>
                <a:ext cx="346324" cy="1439864"/>
              </a:xfrm>
              <a:prstGeom prst="downArrow">
                <a:avLst>
                  <a:gd name="adj1" fmla="val 48750"/>
                  <a:gd name="adj2" fmla="val 75303"/>
                </a:avLst>
              </a:prstGeom>
              <a:solidFill>
                <a:schemeClr val="tx1">
                  <a:lumMod val="40000"/>
                  <a:lumOff val="6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57150" tIns="28575" rIns="57150" bIns="28575" anchor="ctr"/>
              <a:lstStyle/>
              <a:p>
                <a:pPr algn="ctr" defTabSz="571500"/>
                <a:endParaRPr lang="en-US" sz="1500" dirty="0">
                  <a:solidFill>
                    <a:srgbClr val="777777"/>
                  </a:solidFill>
                </a:endParaRPr>
              </a:p>
            </p:txBody>
          </p:sp>
          <p:sp>
            <p:nvSpPr>
              <p:cNvPr id="94313" name="AutoShape 49"/>
              <p:cNvSpPr>
                <a:spLocks noChangeArrowheads="1"/>
              </p:cNvSpPr>
              <p:nvPr/>
            </p:nvSpPr>
            <p:spPr bwMode="auto">
              <a:xfrm rot="16200000">
                <a:off x="662050" y="618974"/>
                <a:ext cx="381000" cy="762000"/>
              </a:xfrm>
              <a:prstGeom prst="downArrow">
                <a:avLst>
                  <a:gd name="adj1" fmla="val 47676"/>
                  <a:gd name="adj2" fmla="val 69747"/>
                </a:avLst>
              </a:prstGeom>
              <a:solidFill>
                <a:srgbClr val="569E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vert="eaVert" lIns="57150" tIns="28575" rIns="57150" bIns="28575"/>
              <a:lstStyle/>
              <a:p>
                <a:pPr algn="ctr" defTabSz="571500"/>
                <a:endParaRPr lang="en-US" sz="15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94314" name="Rectangle 50"/>
              <p:cNvSpPr>
                <a:spLocks noChangeArrowheads="1"/>
              </p:cNvSpPr>
              <p:nvPr/>
            </p:nvSpPr>
            <p:spPr bwMode="auto">
              <a:xfrm>
                <a:off x="520291" y="855513"/>
                <a:ext cx="467360" cy="2578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57150" tIns="28575" rIns="57150" bIns="28575">
                <a:spAutoFit/>
              </a:bodyPr>
              <a:lstStyle/>
              <a:p>
                <a:pPr defTabSz="571500"/>
                <a:r>
                  <a:rPr lang="en-US" sz="1300" dirty="0">
                    <a:solidFill>
                      <a:srgbClr val="FFFFFF"/>
                    </a:solidFill>
                  </a:rPr>
                  <a:t>Start</a:t>
                </a:r>
              </a:p>
            </p:txBody>
          </p:sp>
          <p:sp>
            <p:nvSpPr>
              <p:cNvPr id="144" name="AutoShape 23"/>
              <p:cNvSpPr>
                <a:spLocks noChangeArrowheads="1"/>
              </p:cNvSpPr>
              <p:nvPr/>
            </p:nvSpPr>
            <p:spPr bwMode="auto">
              <a:xfrm>
                <a:off x="1475899" y="3028950"/>
                <a:ext cx="315912" cy="1347413"/>
              </a:xfrm>
              <a:prstGeom prst="downArrow">
                <a:avLst>
                  <a:gd name="adj1" fmla="val 48750"/>
                  <a:gd name="adj2" fmla="val 75303"/>
                </a:avLst>
              </a:prstGeom>
              <a:solidFill>
                <a:srgbClr val="C9C9C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57150" tIns="28575" rIns="57150" bIns="28575" anchor="ctr"/>
              <a:lstStyle/>
              <a:p>
                <a:pPr algn="ctr" defTabSz="571500"/>
                <a:endParaRPr lang="en-US" sz="1500" dirty="0">
                  <a:solidFill>
                    <a:srgbClr val="777777"/>
                  </a:solidFill>
                </a:endParaRPr>
              </a:p>
            </p:txBody>
          </p:sp>
          <p:sp>
            <p:nvSpPr>
              <p:cNvPr id="94348" name="Oval 15"/>
              <p:cNvSpPr>
                <a:spLocks noChangeArrowheads="1"/>
              </p:cNvSpPr>
              <p:nvPr/>
            </p:nvSpPr>
            <p:spPr bwMode="auto">
              <a:xfrm>
                <a:off x="1298099" y="4365626"/>
                <a:ext cx="685800" cy="685800"/>
              </a:xfrm>
              <a:prstGeom prst="ellipse">
                <a:avLst/>
              </a:prstGeom>
              <a:solidFill>
                <a:srgbClr val="595959"/>
              </a:solidFill>
              <a:ln w="28575">
                <a:noFill/>
                <a:round/>
                <a:headEnd/>
                <a:tailEnd/>
              </a:ln>
            </p:spPr>
            <p:txBody>
              <a:bodyPr wrap="none" lIns="57150" tIns="28575" rIns="57150" bIns="28575" anchor="ctr"/>
              <a:lstStyle/>
              <a:p>
                <a:pPr algn="ctr" defTabSz="571500">
                  <a:lnSpc>
                    <a:spcPct val="120000"/>
                  </a:lnSpc>
                </a:pPr>
                <a:r>
                  <a:rPr lang="en-US" sz="800" dirty="0">
                    <a:solidFill>
                      <a:srgbClr val="FFFFFF"/>
                    </a:solidFill>
                  </a:rPr>
                  <a:t>Set goal for </a:t>
                </a:r>
              </a:p>
              <a:p>
                <a:pPr algn="ctr" defTabSz="571500">
                  <a:lnSpc>
                    <a:spcPct val="120000"/>
                  </a:lnSpc>
                </a:pPr>
                <a:r>
                  <a:rPr lang="en-US" sz="800" dirty="0">
                    <a:solidFill>
                      <a:srgbClr val="FFFFFF"/>
                    </a:solidFill>
                  </a:rPr>
                  <a:t>measures</a:t>
                </a:r>
                <a:endParaRPr lang="en-US" sz="800" dirty="0">
                  <a:solidFill>
                    <a:srgbClr val="FFFFFF"/>
                  </a:solidFill>
                </a:endParaRPr>
              </a:p>
            </p:txBody>
          </p:sp>
          <p:pic>
            <p:nvPicPr>
              <p:cNvPr id="151" name="Picture 150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34369" y="5662459"/>
                <a:ext cx="510746" cy="687543"/>
              </a:xfrm>
              <a:prstGeom prst="rect">
                <a:avLst/>
              </a:prstGeom>
            </p:spPr>
          </p:pic>
          <p:pic>
            <p:nvPicPr>
              <p:cNvPr id="152" name="Picture 151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67212" y="747713"/>
                <a:ext cx="510746" cy="687543"/>
              </a:xfrm>
              <a:prstGeom prst="rect">
                <a:avLst/>
              </a:prstGeom>
            </p:spPr>
          </p:pic>
          <p:sp>
            <p:nvSpPr>
              <p:cNvPr id="86" name="Oval 15"/>
              <p:cNvSpPr>
                <a:spLocks noChangeArrowheads="1"/>
              </p:cNvSpPr>
              <p:nvPr/>
            </p:nvSpPr>
            <p:spPr bwMode="auto">
              <a:xfrm>
                <a:off x="1290955" y="2544249"/>
                <a:ext cx="685800" cy="685800"/>
              </a:xfrm>
              <a:prstGeom prst="ellipse">
                <a:avLst/>
              </a:prstGeom>
              <a:solidFill>
                <a:srgbClr val="595959"/>
              </a:solidFill>
              <a:ln w="28575">
                <a:noFill/>
                <a:round/>
                <a:headEnd/>
                <a:tailEnd/>
              </a:ln>
            </p:spPr>
            <p:txBody>
              <a:bodyPr wrap="none" lIns="57150" tIns="28575" rIns="57150" bIns="28575" anchor="ctr"/>
              <a:lstStyle/>
              <a:p>
                <a:pPr algn="ctr" defTabSz="571500">
                  <a:lnSpc>
                    <a:spcPct val="120000"/>
                  </a:lnSpc>
                </a:pPr>
                <a:r>
                  <a:rPr lang="en-US" sz="800" dirty="0">
                    <a:solidFill>
                      <a:srgbClr val="FFFFFF"/>
                    </a:solidFill>
                  </a:rPr>
                  <a:t>Set </a:t>
                </a:r>
                <a:r>
                  <a:rPr lang="en-US" sz="800" dirty="0">
                    <a:solidFill>
                      <a:srgbClr val="FFFFFF"/>
                    </a:solidFill>
                  </a:rPr>
                  <a:t>what </a:t>
                </a:r>
              </a:p>
              <a:p>
                <a:pPr algn="ctr" defTabSz="571500">
                  <a:lnSpc>
                    <a:spcPct val="120000"/>
                  </a:lnSpc>
                </a:pPr>
                <a:r>
                  <a:rPr lang="en-US" sz="800" dirty="0">
                    <a:solidFill>
                      <a:srgbClr val="FFFFFF"/>
                    </a:solidFill>
                  </a:rPr>
                  <a:t>to track</a:t>
                </a:r>
                <a:endParaRPr lang="en-US" sz="800" dirty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99" name="Text Box 63"/>
            <p:cNvSpPr txBox="1">
              <a:spLocks noChangeArrowheads="1"/>
            </p:cNvSpPr>
            <p:nvPr/>
          </p:nvSpPr>
          <p:spPr bwMode="auto">
            <a:xfrm rot="16200000">
              <a:off x="1093059" y="1795434"/>
              <a:ext cx="1073373" cy="211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57150" tIns="28575" rIns="57150" bIns="28575">
              <a:spAutoFit/>
            </a:bodyPr>
            <a:lstStyle/>
            <a:p>
              <a:pPr defTabSz="571500"/>
              <a:r>
                <a:rPr lang="en-US" sz="1000" b="1" dirty="0">
                  <a:solidFill>
                    <a:srgbClr val="000000"/>
                  </a:solidFill>
                </a:rPr>
                <a:t>Define </a:t>
              </a:r>
              <a:r>
                <a:rPr lang="en-US" sz="1000" b="1" dirty="0" err="1">
                  <a:solidFill>
                    <a:srgbClr val="000000"/>
                  </a:solidFill>
                </a:rPr>
                <a:t>Sucess</a:t>
              </a:r>
              <a:endParaRPr lang="en-US" sz="1000" b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102" name="Text Box 63"/>
          <p:cNvSpPr txBox="1">
            <a:spLocks noChangeArrowheads="1"/>
          </p:cNvSpPr>
          <p:nvPr/>
        </p:nvSpPr>
        <p:spPr bwMode="auto">
          <a:xfrm rot="16200000">
            <a:off x="1090586" y="3582143"/>
            <a:ext cx="1085264" cy="211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7150" tIns="28575" rIns="57150" bIns="28575">
            <a:spAutoFit/>
          </a:bodyPr>
          <a:lstStyle/>
          <a:p>
            <a:pPr defTabSz="571500"/>
            <a:r>
              <a:rPr lang="en-US" sz="1000" b="1" dirty="0">
                <a:solidFill>
                  <a:srgbClr val="000000"/>
                </a:solidFill>
              </a:rPr>
              <a:t>Study like orgs</a:t>
            </a:r>
            <a:endParaRPr lang="en-US" sz="1000" b="1" dirty="0">
              <a:solidFill>
                <a:srgbClr val="000000"/>
              </a:solidFill>
            </a:endParaRPr>
          </a:p>
        </p:txBody>
      </p:sp>
      <p:sp>
        <p:nvSpPr>
          <p:cNvPr id="103" name="Text Box 63"/>
          <p:cNvSpPr txBox="1">
            <a:spLocks noChangeArrowheads="1"/>
          </p:cNvSpPr>
          <p:nvPr/>
        </p:nvSpPr>
        <p:spPr bwMode="auto">
          <a:xfrm rot="3027198">
            <a:off x="1939273" y="4949400"/>
            <a:ext cx="548227" cy="211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57150" tIns="28575" rIns="57150" bIns="28575">
            <a:spAutoFit/>
          </a:bodyPr>
          <a:lstStyle/>
          <a:p>
            <a:pPr defTabSz="571500"/>
            <a:r>
              <a:rPr lang="en-US" sz="1000" b="1" dirty="0">
                <a:solidFill>
                  <a:srgbClr val="000000"/>
                </a:solidFill>
              </a:rPr>
              <a:t>Project</a:t>
            </a:r>
            <a:endParaRPr lang="en-US" sz="1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424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777777"/>
      </a:dk1>
      <a:lt1>
        <a:srgbClr val="FFFFFF"/>
      </a:lt1>
      <a:dk2>
        <a:srgbClr val="000000"/>
      </a:dk2>
      <a:lt2>
        <a:srgbClr val="404040"/>
      </a:lt2>
      <a:accent1>
        <a:srgbClr val="C0C0C0"/>
      </a:accent1>
      <a:accent2>
        <a:srgbClr val="777777"/>
      </a:accent2>
      <a:accent3>
        <a:srgbClr val="FFFFFF"/>
      </a:accent3>
      <a:accent4>
        <a:srgbClr val="656565"/>
      </a:accent4>
      <a:accent5>
        <a:srgbClr val="DCDCDC"/>
      </a:accent5>
      <a:accent6>
        <a:srgbClr val="6B6B6B"/>
      </a:accent6>
      <a:hlink>
        <a:srgbClr val="404040"/>
      </a:hlink>
      <a:folHlink>
        <a:srgbClr val="FF1D2A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777777"/>
        </a:dk1>
        <a:lt1>
          <a:srgbClr val="FFFFFF"/>
        </a:lt1>
        <a:dk2>
          <a:srgbClr val="000000"/>
        </a:dk2>
        <a:lt2>
          <a:srgbClr val="404040"/>
        </a:lt2>
        <a:accent1>
          <a:srgbClr val="C0C0C0"/>
        </a:accent1>
        <a:accent2>
          <a:srgbClr val="777777"/>
        </a:accent2>
        <a:accent3>
          <a:srgbClr val="FFFFFF"/>
        </a:accent3>
        <a:accent4>
          <a:srgbClr val="656565"/>
        </a:accent4>
        <a:accent5>
          <a:srgbClr val="DCDCDC"/>
        </a:accent5>
        <a:accent6>
          <a:srgbClr val="6B6B6B"/>
        </a:accent6>
        <a:hlink>
          <a:srgbClr val="404040"/>
        </a:hlink>
        <a:folHlink>
          <a:srgbClr val="FF1D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</Words>
  <Application>Microsoft Office PowerPoint</Application>
  <PresentationFormat>On-screen Show (4:3)</PresentationFormat>
  <Paragraphs>62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 Presentation</vt:lpstr>
      <vt:lpstr>PowerPoint Presentation</vt:lpstr>
    </vt:vector>
  </TitlesOfParts>
  <Company>Compusearch Software Systems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D</dc:creator>
  <cp:lastModifiedBy>Peter D</cp:lastModifiedBy>
  <cp:revision>1</cp:revision>
  <dcterms:created xsi:type="dcterms:W3CDTF">2017-04-06T17:22:01Z</dcterms:created>
  <dcterms:modified xsi:type="dcterms:W3CDTF">2017-04-06T17:22:28Z</dcterms:modified>
</cp:coreProperties>
</file>