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5" r:id="rId3"/>
    <p:sldMasterId id="2147483697" r:id="rId4"/>
    <p:sldMasterId id="2147483712" r:id="rId5"/>
    <p:sldMasterId id="2147483721" r:id="rId6"/>
    <p:sldMasterId id="2147483739" r:id="rId7"/>
  </p:sldMasterIdLst>
  <p:sldIdLst>
    <p:sldId id="308" r:id="rId8"/>
    <p:sldId id="3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EBFB"/>
    <a:srgbClr val="00B0F0"/>
    <a:srgbClr val="0070C0"/>
    <a:srgbClr val="002060"/>
    <a:srgbClr val="000000"/>
    <a:srgbClr val="92D05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97" d="100"/>
          <a:sy n="97" d="100"/>
        </p:scale>
        <p:origin x="82" y="3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09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65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8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2074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6799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6981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k Blue Truth Divider Slides">
    <p:bg>
      <p:bgPr>
        <a:solidFill>
          <a:srgbClr val="153C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71" y="2713360"/>
            <a:ext cx="10972800" cy="863600"/>
          </a:xfrm>
        </p:spPr>
        <p:txBody>
          <a:bodyPr anchor="b" anchorCtr="0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4103606"/>
            <a:ext cx="5384800" cy="2231623"/>
          </a:xfrm>
        </p:spPr>
        <p:txBody>
          <a:bodyPr/>
          <a:lstStyle>
            <a:lvl1pPr marL="0" indent="0">
              <a:defRPr sz="2800">
                <a:solidFill>
                  <a:srgbClr val="FFFFFF"/>
                </a:solidFill>
              </a:defRPr>
            </a:lvl1pPr>
            <a:lvl2pPr marL="0" indent="0">
              <a:defRPr sz="2400">
                <a:solidFill>
                  <a:srgbClr val="FFFFFF"/>
                </a:solidFill>
              </a:defRPr>
            </a:lvl2pPr>
            <a:lvl3pPr marL="0" indent="0">
              <a:defRPr sz="2000">
                <a:solidFill>
                  <a:srgbClr val="FFFFFF"/>
                </a:solidFill>
              </a:defRPr>
            </a:lvl3pPr>
            <a:lvl4pPr marL="0" indent="0">
              <a:defRPr sz="1800">
                <a:solidFill>
                  <a:srgbClr val="FFFFFF"/>
                </a:solidFill>
              </a:defRPr>
            </a:lvl4pPr>
            <a:lvl5pPr marL="0" indent="0"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879284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44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0"/>
            <a:ext cx="11074400" cy="480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704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/>
            <a:fld id="{11BCC5A6-1224-4D81-82E2-1FCC3E6D2F60}" type="slidenum">
              <a:rPr lang="en-US" alt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alt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91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855200" y="6594476"/>
            <a:ext cx="2336800" cy="244475"/>
          </a:xfrm>
          <a:prstGeom prst="rect">
            <a:avLst/>
          </a:prstGeom>
        </p:spPr>
        <p:txBody>
          <a:bodyPr/>
          <a:lstStyle>
            <a:lvl1pPr>
              <a:defRPr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81851315-F6E1-4E20-8E92-A068B7C974A3}" type="slidenum">
              <a:rPr lang="en-US">
                <a:solidFill>
                  <a:srgbClr val="77777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247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184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746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747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73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7991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92495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989920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C8942020-1BAD-E646-ABAE-CC93539C1D03}" type="slidenum">
              <a:rPr lang="en-US" smtClean="0">
                <a:solidFill>
                  <a:srgbClr val="FFFFFF">
                    <a:shade val="75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FFFFFF">
                  <a:shade val="75000"/>
                </a:srgb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26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3564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4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3176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5577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8CC9-3D9D-7449-9698-393212B78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F3085-9BF2-F344-BFF6-779535846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2A5FB-4636-3A44-9A85-89F4FC71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29045-4724-B04C-B8E5-970B5F1E3EF8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D1505-EB1B-B347-8357-F88ADA27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A8751-F824-6C4B-9048-A9E6530E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99EC8-1CC2-4748-BC48-DA292E08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991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74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102582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834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1555122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79019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282025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839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34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940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0415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47881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01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74792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14567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79045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5065093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18310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5266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3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448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3"/>
            <a:ext cx="5384800" cy="4113213"/>
          </a:xfrm>
        </p:spPr>
        <p:txBody>
          <a:bodyPr/>
          <a:lstStyle>
            <a:lvl1pPr>
              <a:defRPr sz="2100">
                <a:solidFill>
                  <a:srgbClr val="595959"/>
                </a:solidFill>
              </a:defRPr>
            </a:lvl1pPr>
            <a:lvl2pPr>
              <a:defRPr sz="1800">
                <a:solidFill>
                  <a:srgbClr val="595959"/>
                </a:solidFill>
              </a:defRPr>
            </a:lvl2pPr>
            <a:lvl3pPr>
              <a:defRPr sz="1500">
                <a:solidFill>
                  <a:srgbClr val="595959"/>
                </a:solidFill>
              </a:defRPr>
            </a:lvl3pPr>
            <a:lvl4pPr>
              <a:defRPr sz="1350">
                <a:solidFill>
                  <a:srgbClr val="595959"/>
                </a:solidFill>
              </a:defRPr>
            </a:lvl4pPr>
            <a:lvl5pPr>
              <a:defRPr sz="1350">
                <a:solidFill>
                  <a:srgbClr val="595959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3"/>
            <a:ext cx="5384800" cy="41132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5707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9" y="701850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36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1548957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8364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07197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C049-F90E-4B54-8CED-BF24467AB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B68F1-BC3A-4949-8FA0-042B53D53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465BE-6AEC-4581-912F-F373D0B8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4278-8167-4805-823C-EFFF4420F9A8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FD80C-5937-4B0A-99AA-0E7F2FC4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AE91-E68B-4BB8-8084-9D0768EC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A745-4F7B-4A0D-987B-0ECA4C87F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681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2D948-5181-47DE-A5B5-C54C4FB9EEF7}" type="datetime1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3"/>
            <a:ext cx="609600" cy="441325"/>
          </a:xfrm>
        </p:spPr>
        <p:txBody>
          <a:bodyPr/>
          <a:lstStyle/>
          <a:p>
            <a:fld id="{023A72A7-225D-7740-9BEE-ABAA214F8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1448689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76500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86128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2455710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628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067426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C8942020-1BAD-E646-ABAE-CC93539C1D03}" type="slidenum">
              <a:rPr lang="en-US" smtClean="0">
                <a:solidFill>
                  <a:srgbClr val="FFFFFF">
                    <a:shade val="75000"/>
                  </a:srgbClr>
                </a:solidFill>
              </a:rPr>
              <a:pPr defTabSz="457200"/>
              <a:t>‹#›</a:t>
            </a:fld>
            <a:endParaRPr lang="en-US">
              <a:solidFill>
                <a:srgbClr val="FFFFFF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8414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653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913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28155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B867C6E-203F-4819-A310-05F66477B3DC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38DA8364-E985-4339-BEB7-873E1E4E648D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69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4688455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611974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04255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065743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05244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1514809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4909922"/>
      </p:ext>
    </p:extLst>
  </p:cSld>
  <p:clrMapOvr>
    <a:masterClrMapping/>
  </p:clrMapOvr>
  <p:transition/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979822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1533526"/>
            <a:ext cx="6189133" cy="113347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1052513"/>
            <a:ext cx="8534400" cy="304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>
              <a:buFont typeface="Monotype Sorts" pitchFamily="2" charset="2"/>
              <a:buNone/>
              <a:defRPr sz="1300" i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8EF32-804F-4A23-A855-0035B28BBE9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914400" y="3427413"/>
            <a:ext cx="2540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85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28CA66C-34F8-4AD0-845D-39819BCBFC20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FB375481-2B98-4C95-B92A-DBCF37E13BB1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10/8/2024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9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21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4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5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651"/>
            <a:ext cx="442383" cy="5556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1E0A736-D2A3-4832-93B6-BB5B3A1CE93D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1029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17" y="6424613"/>
            <a:ext cx="93768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23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9" r:id="rId7"/>
    <p:sldLayoutId id="2147483672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MS PGothic" pitchFamily="34" charset="-128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MS PGothic" pitchFamily="34" charset="-128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MS PGothic" pitchFamily="34" charset="-128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MS PGothic" pitchFamily="34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0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7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9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3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3" y="6216121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750" smtClean="0">
                <a:latin typeface="Arial" pitchFamily="-110" charset="0"/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750" dirty="0">
              <a:latin typeface="Arial" pitchFamily="-110" charset="0"/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41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1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rgbClr val="595959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595959"/>
          </a:solidFill>
          <a:latin typeface="+mn-lt"/>
          <a:ea typeface="+mn-ea"/>
        </a:defRPr>
      </a:lvl2pPr>
      <a:lvl3pPr marL="814388" indent="-171450" algn="l" rtl="0" eaLnBrk="1" fontAlgn="base" hangingPunct="1">
        <a:spcBef>
          <a:spcPct val="20000"/>
        </a:spcBef>
        <a:spcAft>
          <a:spcPct val="0"/>
        </a:spcAft>
        <a:buChar char="•"/>
        <a:defRPr sz="1500">
          <a:solidFill>
            <a:srgbClr val="595959"/>
          </a:solidFill>
          <a:latin typeface="+mn-lt"/>
          <a:ea typeface="+mn-ea"/>
        </a:defRPr>
      </a:lvl3pPr>
      <a:lvl4pPr marL="1071563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rgbClr val="595959"/>
          </a:solidFill>
          <a:latin typeface="+mn-lt"/>
          <a:ea typeface="+mn-ea"/>
        </a:defRPr>
      </a:lvl4pPr>
      <a:lvl5pPr marL="13287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595959"/>
          </a:solidFill>
          <a:latin typeface="+mn-lt"/>
          <a:ea typeface="+mn-ea"/>
        </a:defRPr>
      </a:lvl5pPr>
      <a:lvl6pPr marL="16716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0145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3574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7003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18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8" r:id="rId6"/>
    <p:sldLayoutId id="2147483729" r:id="rId7"/>
    <p:sldLayoutId id="2147483730" r:id="rId8"/>
    <p:sldLayoutId id="2147483731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0C777A-2FA5-42F9-B65A-F7275F57B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212F25-CC9A-4AE5-BC2C-00B5A0CD0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F100B5E-32D9-44B5-9BC0-D7A58D463A0D}"/>
              </a:ext>
            </a:extLst>
          </p:cNvPr>
          <p:cNvSpPr txBox="1">
            <a:spLocks/>
          </p:cNvSpPr>
          <p:nvPr/>
        </p:nvSpPr>
        <p:spPr>
          <a:xfrm>
            <a:off x="11131551" y="6216651"/>
            <a:ext cx="442383" cy="5556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C6CC2E1-CAB8-499D-9C7F-90BF8FF1A412}" type="slidenum">
              <a:rPr lang="en-US" altLang="en-US" sz="1000">
                <a:solidFill>
                  <a:srgbClr val="777777"/>
                </a:solidFill>
                <a:latin typeface="Arial" panose="020B0604020202020204" pitchFamily="34" charset="0"/>
                <a:ea typeface="ヒラギノ角ゴ ProN W3"/>
                <a:cs typeface="ヒラギノ角ゴ ProN W3"/>
                <a:sym typeface="Arial" panose="020B0604020202020204" pitchFamily="34" charset="0"/>
              </a:rPr>
              <a:pPr algn="r" eaLnBrk="1" hangingPunct="1"/>
              <a:t>‹#›</a:t>
            </a:fld>
            <a:endParaRPr lang="en-US" altLang="en-US" sz="1000">
              <a:solidFill>
                <a:srgbClr val="777777"/>
              </a:solidFill>
              <a:latin typeface="Arial" panose="020B0604020202020204" pitchFamily="34" charset="0"/>
              <a:ea typeface="ヒラギノ角ゴ ProN W3"/>
              <a:cs typeface="ヒラギノ角ゴ ProN W3"/>
              <a:sym typeface="Arial" panose="020B0604020202020204" pitchFamily="34" charset="0"/>
            </a:endParaRPr>
          </a:p>
        </p:txBody>
      </p:sp>
      <p:pic>
        <p:nvPicPr>
          <p:cNvPr id="1029" name="Picture 2" descr="logo_only_LD_gray.png">
            <a:extLst>
              <a:ext uri="{FF2B5EF4-FFF2-40B4-BE49-F238E27FC236}">
                <a16:creationId xmlns:a16="http://schemas.microsoft.com/office/drawing/2014/main" id="{180436B7-394C-4F98-AE4D-C7A38FA932E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17" y="6424613"/>
            <a:ext cx="93768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33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1442A19A-0310-40E2-BB94-621391CEE4BD}"/>
              </a:ext>
            </a:extLst>
          </p:cNvPr>
          <p:cNvSpPr txBox="1"/>
          <p:nvPr/>
        </p:nvSpPr>
        <p:spPr>
          <a:xfrm>
            <a:off x="7620504" y="5522134"/>
            <a:ext cx="1581231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8A240E2-9FB6-4509-AF96-D5E81B29CF6A}"/>
              </a:ext>
            </a:extLst>
          </p:cNvPr>
          <p:cNvSpPr txBox="1"/>
          <p:nvPr/>
        </p:nvSpPr>
        <p:spPr>
          <a:xfrm>
            <a:off x="6249486" y="5517544"/>
            <a:ext cx="123612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889C796F-95EB-4061-9299-2E95DC98E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6029" y="4476284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0" name="Rectangle 27">
            <a:extLst>
              <a:ext uri="{FF2B5EF4-FFF2-40B4-BE49-F238E27FC236}">
                <a16:creationId xmlns:a16="http://schemas.microsoft.com/office/drawing/2014/main" id="{89BB3289-6BBB-4798-84FA-BF9AEE010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826" y="4476284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9" name="Rectangle 27">
            <a:extLst>
              <a:ext uri="{FF2B5EF4-FFF2-40B4-BE49-F238E27FC236}">
                <a16:creationId xmlns:a16="http://schemas.microsoft.com/office/drawing/2014/main" id="{E72BF86C-D8A8-433C-919A-F4C55FB9F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893" y="4476284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8" name="Rectangle 27">
            <a:extLst>
              <a:ext uri="{FF2B5EF4-FFF2-40B4-BE49-F238E27FC236}">
                <a16:creationId xmlns:a16="http://schemas.microsoft.com/office/drawing/2014/main" id="{2DC860A4-11DA-4CD4-B238-E3CC425B8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961" y="4476284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4515" name="Slide Number Placeholder 3">
            <a:extLst>
              <a:ext uri="{FF2B5EF4-FFF2-40B4-BE49-F238E27FC236}">
                <a16:creationId xmlns:a16="http://schemas.microsoft.com/office/drawing/2014/main" id="{07F99CC3-BBA7-4B8E-BB9A-DD62F20BAC8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915400" y="6594476"/>
            <a:ext cx="1752600" cy="24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rgbClr val="777777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F912D8B5-0C27-4A04-A886-EB9D17D2E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478" y="777240"/>
            <a:ext cx="5410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17" name="Rectangle 3">
            <a:extLst>
              <a:ext uri="{FF2B5EF4-FFF2-40B4-BE49-F238E27FC236}">
                <a16:creationId xmlns:a16="http://schemas.microsoft.com/office/drawing/2014/main" id="{716B3D22-0A71-4F5B-B470-05CB05510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78" y="929640"/>
            <a:ext cx="5029200" cy="3810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" rIns="18288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b="1" dirty="0">
                <a:solidFill>
                  <a:schemeClr val="bg1"/>
                </a:solidFill>
              </a:rPr>
              <a:t> We help top 50 financial institutions use their IT organization and technologies to reduce costs and provide more value</a:t>
            </a:r>
          </a:p>
        </p:txBody>
      </p:sp>
      <p:sp>
        <p:nvSpPr>
          <p:cNvPr id="64518" name="Rectangle 5">
            <a:extLst>
              <a:ext uri="{FF2B5EF4-FFF2-40B4-BE49-F238E27FC236}">
                <a16:creationId xmlns:a16="http://schemas.microsoft.com/office/drawing/2014/main" id="{D1530D1E-4EF8-4426-A39B-A2110AAA5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4278" y="1691640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>
                <a:solidFill>
                  <a:schemeClr val="bg1"/>
                </a:solidFill>
              </a:rPr>
              <a:t>Channel Management</a:t>
            </a:r>
          </a:p>
        </p:txBody>
      </p:sp>
      <p:sp>
        <p:nvSpPr>
          <p:cNvPr id="64519" name="Rectangle 6">
            <a:extLst>
              <a:ext uri="{FF2B5EF4-FFF2-40B4-BE49-F238E27FC236}">
                <a16:creationId xmlns:a16="http://schemas.microsoft.com/office/drawing/2014/main" id="{3FF676B7-809A-40CB-91F3-ECA076F78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4278" y="2072640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Supplier Collaboration</a:t>
            </a:r>
          </a:p>
        </p:txBody>
      </p:sp>
      <p:sp>
        <p:nvSpPr>
          <p:cNvPr id="64520" name="Rectangle 7">
            <a:extLst>
              <a:ext uri="{FF2B5EF4-FFF2-40B4-BE49-F238E27FC236}">
                <a16:creationId xmlns:a16="http://schemas.microsoft.com/office/drawing/2014/main" id="{D9ED6AEB-2BA8-4627-993D-6CBC67874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2278" y="3596640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Knowledge Management</a:t>
            </a:r>
          </a:p>
        </p:txBody>
      </p:sp>
      <p:sp>
        <p:nvSpPr>
          <p:cNvPr id="64521" name="Rectangle 8">
            <a:extLst>
              <a:ext uri="{FF2B5EF4-FFF2-40B4-BE49-F238E27FC236}">
                <a16:creationId xmlns:a16="http://schemas.microsoft.com/office/drawing/2014/main" id="{B58DC503-C8ED-4C8B-85EE-7C0DD2C3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2878" y="3596640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E-Commerce</a:t>
            </a:r>
          </a:p>
        </p:txBody>
      </p:sp>
      <p:sp>
        <p:nvSpPr>
          <p:cNvPr id="64522" name="Rectangle 9">
            <a:extLst>
              <a:ext uri="{FF2B5EF4-FFF2-40B4-BE49-F238E27FC236}">
                <a16:creationId xmlns:a16="http://schemas.microsoft.com/office/drawing/2014/main" id="{1F77ECC5-3265-4520-9DCB-63DFF058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78" y="777240"/>
            <a:ext cx="990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Overarching Value Message</a:t>
            </a:r>
          </a:p>
        </p:txBody>
      </p:sp>
      <p:sp>
        <p:nvSpPr>
          <p:cNvPr id="64523" name="Rectangle 10">
            <a:extLst>
              <a:ext uri="{FF2B5EF4-FFF2-40B4-BE49-F238E27FC236}">
                <a16:creationId xmlns:a16="http://schemas.microsoft.com/office/drawing/2014/main" id="{9A407D68-0D84-4A2D-AB86-0F6C06C4C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78" y="1463040"/>
            <a:ext cx="990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Business Solutions</a:t>
            </a:r>
          </a:p>
        </p:txBody>
      </p:sp>
      <p:sp>
        <p:nvSpPr>
          <p:cNvPr id="64524" name="Rectangle 11">
            <a:extLst>
              <a:ext uri="{FF2B5EF4-FFF2-40B4-BE49-F238E27FC236}">
                <a16:creationId xmlns:a16="http://schemas.microsoft.com/office/drawing/2014/main" id="{0981526F-20F0-41F8-889D-3057D728D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78" y="2910840"/>
            <a:ext cx="990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Competency Areas</a:t>
            </a:r>
          </a:p>
        </p:txBody>
      </p:sp>
      <p:sp>
        <p:nvSpPr>
          <p:cNvPr id="64525" name="Rectangle 12">
            <a:extLst>
              <a:ext uri="{FF2B5EF4-FFF2-40B4-BE49-F238E27FC236}">
                <a16:creationId xmlns:a16="http://schemas.microsoft.com/office/drawing/2014/main" id="{EBD4EA0C-56B2-4BBE-90BF-0A66BCBA4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78" y="3139440"/>
            <a:ext cx="5029200" cy="304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>
                <a:solidFill>
                  <a:schemeClr val="tx2"/>
                </a:solidFill>
              </a:rPr>
              <a:t>IT Effectiveness</a:t>
            </a:r>
          </a:p>
        </p:txBody>
      </p:sp>
      <p:sp>
        <p:nvSpPr>
          <p:cNvPr id="64526" name="Rectangle 13">
            <a:extLst>
              <a:ext uri="{FF2B5EF4-FFF2-40B4-BE49-F238E27FC236}">
                <a16:creationId xmlns:a16="http://schemas.microsoft.com/office/drawing/2014/main" id="{156B6F45-31B6-4838-8057-7AA546523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478" y="1463040"/>
            <a:ext cx="54102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27" name="Rectangle 14">
            <a:extLst>
              <a:ext uri="{FF2B5EF4-FFF2-40B4-BE49-F238E27FC236}">
                <a16:creationId xmlns:a16="http://schemas.microsoft.com/office/drawing/2014/main" id="{C008FE45-4EE6-4D4F-9BC2-A63AC3F7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478" y="2910840"/>
            <a:ext cx="541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28" name="Rectangle 15">
            <a:extLst>
              <a:ext uri="{FF2B5EF4-FFF2-40B4-BE49-F238E27FC236}">
                <a16:creationId xmlns:a16="http://schemas.microsoft.com/office/drawing/2014/main" id="{5998F24F-F21C-4892-9E02-B347BA4F2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78" y="3596640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Oracle Technologies</a:t>
            </a:r>
          </a:p>
        </p:txBody>
      </p:sp>
      <p:sp>
        <p:nvSpPr>
          <p:cNvPr id="64533" name="Rectangle 20">
            <a:extLst>
              <a:ext uri="{FF2B5EF4-FFF2-40B4-BE49-F238E27FC236}">
                <a16:creationId xmlns:a16="http://schemas.microsoft.com/office/drawing/2014/main" id="{88060B32-7392-4345-8C39-6F8E56957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4278" y="2453640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Employee Effectiveness</a:t>
            </a:r>
          </a:p>
        </p:txBody>
      </p:sp>
      <p:sp>
        <p:nvSpPr>
          <p:cNvPr id="64536" name="Rectangle 23">
            <a:extLst>
              <a:ext uri="{FF2B5EF4-FFF2-40B4-BE49-F238E27FC236}">
                <a16:creationId xmlns:a16="http://schemas.microsoft.com/office/drawing/2014/main" id="{211DDEDD-9BE9-451D-B23F-E56B7C01E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78" y="4434840"/>
            <a:ext cx="9906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Capabilities and Partnerships</a:t>
            </a:r>
          </a:p>
        </p:txBody>
      </p:sp>
      <p:sp>
        <p:nvSpPr>
          <p:cNvPr id="64537" name="Rectangle 24">
            <a:extLst>
              <a:ext uri="{FF2B5EF4-FFF2-40B4-BE49-F238E27FC236}">
                <a16:creationId xmlns:a16="http://schemas.microsoft.com/office/drawing/2014/main" id="{22C027B8-A36F-4B48-8152-04F1AB501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678" y="3596640"/>
            <a:ext cx="10668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Supply Chain</a:t>
            </a:r>
          </a:p>
        </p:txBody>
      </p:sp>
      <p:sp>
        <p:nvSpPr>
          <p:cNvPr id="64538" name="Rectangle 25">
            <a:extLst>
              <a:ext uri="{FF2B5EF4-FFF2-40B4-BE49-F238E27FC236}">
                <a16:creationId xmlns:a16="http://schemas.microsoft.com/office/drawing/2014/main" id="{D3C625B0-A5BB-458F-A5A5-FAF71B051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678" y="3596640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Infrastructure Services</a:t>
            </a:r>
          </a:p>
        </p:txBody>
      </p:sp>
      <p:sp>
        <p:nvSpPr>
          <p:cNvPr id="64539" name="Rectangle 26">
            <a:extLst>
              <a:ext uri="{FF2B5EF4-FFF2-40B4-BE49-F238E27FC236}">
                <a16:creationId xmlns:a16="http://schemas.microsoft.com/office/drawing/2014/main" id="{FAE9D006-1FFE-4631-8B39-738A7E527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9478" y="4434840"/>
            <a:ext cx="5410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>
              <a:solidFill>
                <a:schemeClr val="tx2"/>
              </a:solidFill>
            </a:endParaRPr>
          </a:p>
        </p:txBody>
      </p:sp>
      <p:sp>
        <p:nvSpPr>
          <p:cNvPr id="64540" name="Rectangle 27">
            <a:extLst>
              <a:ext uri="{FF2B5EF4-FFF2-40B4-BE49-F238E27FC236}">
                <a16:creationId xmlns:a16="http://schemas.microsoft.com/office/drawing/2014/main" id="{2CD251AB-FD4B-462B-AE28-995973E3C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78" y="4511040"/>
            <a:ext cx="990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Oracle Financials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Oracle West Region Partnership</a:t>
            </a:r>
          </a:p>
        </p:txBody>
      </p:sp>
      <p:sp>
        <p:nvSpPr>
          <p:cNvPr id="64541" name="Rectangle 28">
            <a:extLst>
              <a:ext uri="{FF2B5EF4-FFF2-40B4-BE49-F238E27FC236}">
                <a16:creationId xmlns:a16="http://schemas.microsoft.com/office/drawing/2014/main" id="{D0A2EB6C-3930-4589-A987-D8367FAF3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776" y="4476284"/>
            <a:ext cx="952501" cy="762000"/>
          </a:xfrm>
          <a:prstGeom prst="rect">
            <a:avLst/>
          </a:prstGeom>
          <a:solidFill>
            <a:srgbClr val="BDEBFB"/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Supplier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Risk Mitigation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</p:txBody>
      </p:sp>
      <p:sp>
        <p:nvSpPr>
          <p:cNvPr id="64543" name="Rectangle 30">
            <a:extLst>
              <a:ext uri="{FF2B5EF4-FFF2-40B4-BE49-F238E27FC236}">
                <a16:creationId xmlns:a16="http://schemas.microsoft.com/office/drawing/2014/main" id="{6E7726E7-BD93-4199-940B-52AC55049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197" y="4476284"/>
            <a:ext cx="990600" cy="762000"/>
          </a:xfrm>
          <a:prstGeom prst="rect">
            <a:avLst/>
          </a:prstGeom>
          <a:solidFill>
            <a:srgbClr val="BDEBFB"/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Knowledge Assessment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Prompt Engineering</a:t>
            </a:r>
          </a:p>
        </p:txBody>
      </p:sp>
      <p:sp>
        <p:nvSpPr>
          <p:cNvPr id="64544" name="Rectangle 31">
            <a:extLst>
              <a:ext uri="{FF2B5EF4-FFF2-40B4-BE49-F238E27FC236}">
                <a16:creationId xmlns:a16="http://schemas.microsoft.com/office/drawing/2014/main" id="{BD449B81-5EA0-4EDB-AE14-240F68EC6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561" y="4476284"/>
            <a:ext cx="990600" cy="762000"/>
          </a:xfrm>
          <a:prstGeom prst="rect">
            <a:avLst/>
          </a:prstGeom>
          <a:solidFill>
            <a:srgbClr val="BDEBFB"/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Web Site Assessment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EFTs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</p:txBody>
      </p:sp>
      <p:sp>
        <p:nvSpPr>
          <p:cNvPr id="35" name="Rectangle 32">
            <a:extLst>
              <a:ext uri="{FF2B5EF4-FFF2-40B4-BE49-F238E27FC236}">
                <a16:creationId xmlns:a16="http://schemas.microsoft.com/office/drawing/2014/main" id="{4C9119A5-9306-49F2-B7F2-B1DB4E304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879" y="451802"/>
            <a:ext cx="6400800" cy="3048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FFFFFF"/>
                </a:solidFill>
              </a:rPr>
              <a:t>SOLUTION ARCHITECTURE EXAMPLE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5DBD4C0-98E4-4950-8D08-6626A60CB107}"/>
              </a:ext>
            </a:extLst>
          </p:cNvPr>
          <p:cNvSpPr/>
          <p:nvPr/>
        </p:nvSpPr>
        <p:spPr bwMode="auto">
          <a:xfrm>
            <a:off x="2738878" y="5473931"/>
            <a:ext cx="6400800" cy="51648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CASES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05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6431031-7861-4564-8D03-E9FA3896E34D}"/>
              </a:ext>
            </a:extLst>
          </p:cNvPr>
          <p:cNvSpPr txBox="1"/>
          <p:nvPr/>
        </p:nvSpPr>
        <p:spPr>
          <a:xfrm>
            <a:off x="2837938" y="5586143"/>
            <a:ext cx="1922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Citibank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 </a:t>
            </a:r>
            <a:r>
              <a:rPr lang="en-US" sz="1000" dirty="0" err="1">
                <a:solidFill>
                  <a:schemeClr val="tx2"/>
                </a:solidFill>
              </a:rPr>
              <a:t>BoA</a:t>
            </a:r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9AF358-2F1C-4BCE-8233-BB8DD825C636}"/>
              </a:ext>
            </a:extLst>
          </p:cNvPr>
          <p:cNvSpPr txBox="1"/>
          <p:nvPr/>
        </p:nvSpPr>
        <p:spPr>
          <a:xfrm>
            <a:off x="4394033" y="5532119"/>
            <a:ext cx="1595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Amex 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 Capital One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6E85284-011A-4D0F-AF90-B397963946ED}"/>
              </a:ext>
            </a:extLst>
          </p:cNvPr>
          <p:cNvSpPr txBox="1"/>
          <p:nvPr/>
        </p:nvSpPr>
        <p:spPr>
          <a:xfrm>
            <a:off x="6485037" y="5528250"/>
            <a:ext cx="926913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buClr>
                <a:schemeClr val="tx2"/>
              </a:buClr>
              <a:defRPr sz="1000"/>
            </a:lvl1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BMO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 PNC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4D4C851-344A-44CE-AFF9-99E2FDD87771}"/>
              </a:ext>
            </a:extLst>
          </p:cNvPr>
          <p:cNvSpPr txBox="1"/>
          <p:nvPr/>
        </p:nvSpPr>
        <p:spPr>
          <a:xfrm>
            <a:off x="7874022" y="5532119"/>
            <a:ext cx="832649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171450" indent="-171450">
              <a:buClr>
                <a:schemeClr val="tx2"/>
              </a:buClr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Lloyds </a:t>
            </a:r>
          </a:p>
          <a:p>
            <a:r>
              <a:rPr lang="en-US" dirty="0"/>
              <a:t>HSB</a:t>
            </a:r>
          </a:p>
        </p:txBody>
      </p:sp>
      <p:sp>
        <p:nvSpPr>
          <p:cNvPr id="42" name="AutoShape 16">
            <a:extLst>
              <a:ext uri="{FF2B5EF4-FFF2-40B4-BE49-F238E27FC236}">
                <a16:creationId xmlns:a16="http://schemas.microsoft.com/office/drawing/2014/main" id="{7A2932C3-AF73-4285-A92C-F1F374BB0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4901" y="800100"/>
            <a:ext cx="533400" cy="4572000"/>
          </a:xfrm>
          <a:prstGeom prst="upDownArrow">
            <a:avLst>
              <a:gd name="adj1" fmla="val 56250"/>
              <a:gd name="adj2" fmla="val 78413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en-US" sz="2200" b="1">
              <a:solidFill>
                <a:schemeClr val="bg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3" name="AutoShape 21">
            <a:extLst>
              <a:ext uri="{FF2B5EF4-FFF2-40B4-BE49-F238E27FC236}">
                <a16:creationId xmlns:a16="http://schemas.microsoft.com/office/drawing/2014/main" id="{B4B8467C-3190-45D0-877A-4D36B86F3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8738" y="1485900"/>
            <a:ext cx="533400" cy="3886200"/>
          </a:xfrm>
          <a:prstGeom prst="upDownArrow">
            <a:avLst>
              <a:gd name="adj1" fmla="val 56250"/>
              <a:gd name="adj2" fmla="val 66651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kumimoji="1" lang="en-US" altLang="en-US" sz="2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Rectangle 17">
            <a:extLst>
              <a:ext uri="{FF2B5EF4-FFF2-40B4-BE49-F238E27FC236}">
                <a16:creationId xmlns:a16="http://schemas.microsoft.com/office/drawing/2014/main" id="{89BAA8FC-66BE-41B3-88C8-11F4EDD5BCA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742046" y="1887117"/>
            <a:ext cx="1143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Business Problems We Solves</a:t>
            </a:r>
          </a:p>
        </p:txBody>
      </p:sp>
      <p:sp>
        <p:nvSpPr>
          <p:cNvPr id="45" name="Rectangle 18">
            <a:extLst>
              <a:ext uri="{FF2B5EF4-FFF2-40B4-BE49-F238E27FC236}">
                <a16:creationId xmlns:a16="http://schemas.microsoft.com/office/drawing/2014/main" id="{746BB392-1E71-43C4-8951-B779095CB93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51546" y="3830217"/>
            <a:ext cx="1524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Capabilities We Use to Solve These Problems</a:t>
            </a:r>
          </a:p>
        </p:txBody>
      </p:sp>
      <p:sp>
        <p:nvSpPr>
          <p:cNvPr id="46" name="Line 19">
            <a:extLst>
              <a:ext uri="{FF2B5EF4-FFF2-40B4-BE49-F238E27FC236}">
                <a16:creationId xmlns:a16="http://schemas.microsoft.com/office/drawing/2014/main" id="{90DCEE5B-14B9-4F9B-B6A4-035914C18D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9246" y="2877717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200" b="1">
              <a:solidFill>
                <a:schemeClr val="tx2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" name="Rectangle 22">
            <a:extLst>
              <a:ext uri="{FF2B5EF4-FFF2-40B4-BE49-F238E27FC236}">
                <a16:creationId xmlns:a16="http://schemas.microsoft.com/office/drawing/2014/main" id="{09B94002-2E05-48B7-9DEC-F8D5AC1BBF3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39282" y="3144417"/>
            <a:ext cx="1524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OFFERINGS</a:t>
            </a:r>
          </a:p>
        </p:txBody>
      </p:sp>
      <p:sp>
        <p:nvSpPr>
          <p:cNvPr id="48" name="Rectangle 27">
            <a:extLst>
              <a:ext uri="{FF2B5EF4-FFF2-40B4-BE49-F238E27FC236}">
                <a16:creationId xmlns:a16="http://schemas.microsoft.com/office/drawing/2014/main" id="{FA7E133D-0E38-441E-811A-60A67D973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6646" y="448362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A8AC2DB-B2F7-4F47-947C-90384EA2D34F}"/>
              </a:ext>
            </a:extLst>
          </p:cNvPr>
          <p:cNvSpPr txBox="1"/>
          <p:nvPr/>
        </p:nvSpPr>
        <p:spPr>
          <a:xfrm>
            <a:off x="2775881" y="5558730"/>
            <a:ext cx="134332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B0483A-FE01-42A3-BFC5-83F9543C1985}"/>
              </a:ext>
            </a:extLst>
          </p:cNvPr>
          <p:cNvSpPr txBox="1"/>
          <p:nvPr/>
        </p:nvSpPr>
        <p:spPr>
          <a:xfrm>
            <a:off x="4348695" y="5558730"/>
            <a:ext cx="134332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  <a:p>
            <a:pPr>
              <a:buClr>
                <a:schemeClr val="tx2"/>
              </a:buClr>
            </a:pPr>
            <a:r>
              <a:rPr lang="en-US" sz="1000" dirty="0"/>
              <a:t> </a:t>
            </a:r>
          </a:p>
        </p:txBody>
      </p:sp>
      <p:sp>
        <p:nvSpPr>
          <p:cNvPr id="64542" name="Rectangle 29">
            <a:extLst>
              <a:ext uri="{FF2B5EF4-FFF2-40B4-BE49-F238E27FC236}">
                <a16:creationId xmlns:a16="http://schemas.microsoft.com/office/drawing/2014/main" id="{82BD5F8D-474C-4244-8A26-903D39DB7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7378" y="4476284"/>
            <a:ext cx="990600" cy="762000"/>
          </a:xfrm>
          <a:prstGeom prst="rect">
            <a:avLst/>
          </a:prstGeom>
          <a:solidFill>
            <a:srgbClr val="BDEBFB"/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IT System Design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Agile Development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2">
            <a:extLst>
              <a:ext uri="{FF2B5EF4-FFF2-40B4-BE49-F238E27FC236}">
                <a16:creationId xmlns:a16="http://schemas.microsoft.com/office/drawing/2014/main" id="{F912D8B5-0C27-4A04-A886-EB9D17D2E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138" y="744117"/>
            <a:ext cx="5410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17" name="Rectangle 3">
            <a:extLst>
              <a:ext uri="{FF2B5EF4-FFF2-40B4-BE49-F238E27FC236}">
                <a16:creationId xmlns:a16="http://schemas.microsoft.com/office/drawing/2014/main" id="{716B3D22-0A71-4F5B-B470-05CB05510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738" y="896517"/>
            <a:ext cx="5029200" cy="3810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88" rIns="18288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4518" name="Rectangle 5">
            <a:extLst>
              <a:ext uri="{FF2B5EF4-FFF2-40B4-BE49-F238E27FC236}">
                <a16:creationId xmlns:a16="http://schemas.microsoft.com/office/drawing/2014/main" id="{D1530D1E-4EF8-4426-A39B-A2110AAA5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0938" y="1658517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 dirty="0">
              <a:solidFill>
                <a:schemeClr val="bg1"/>
              </a:solidFill>
            </a:endParaRPr>
          </a:p>
        </p:txBody>
      </p:sp>
      <p:sp>
        <p:nvSpPr>
          <p:cNvPr id="64519" name="Rectangle 6">
            <a:extLst>
              <a:ext uri="{FF2B5EF4-FFF2-40B4-BE49-F238E27FC236}">
                <a16:creationId xmlns:a16="http://schemas.microsoft.com/office/drawing/2014/main" id="{3FF676B7-809A-40CB-91F3-ECA076F78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0938" y="2039517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20" name="Rectangle 7">
            <a:extLst>
              <a:ext uri="{FF2B5EF4-FFF2-40B4-BE49-F238E27FC236}">
                <a16:creationId xmlns:a16="http://schemas.microsoft.com/office/drawing/2014/main" id="{D9ED6AEB-2BA8-4627-993D-6CBC67874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8938" y="3563517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21" name="Rectangle 8">
            <a:extLst>
              <a:ext uri="{FF2B5EF4-FFF2-40B4-BE49-F238E27FC236}">
                <a16:creationId xmlns:a16="http://schemas.microsoft.com/office/drawing/2014/main" id="{B58DC503-C8ED-4C8B-85EE-7C0DD2C3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9538" y="3563517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22" name="Rectangle 9">
            <a:extLst>
              <a:ext uri="{FF2B5EF4-FFF2-40B4-BE49-F238E27FC236}">
                <a16:creationId xmlns:a16="http://schemas.microsoft.com/office/drawing/2014/main" id="{1F77ECC5-3265-4520-9DCB-63DFF058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538" y="744117"/>
            <a:ext cx="990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Overarching Value Message</a:t>
            </a:r>
          </a:p>
        </p:txBody>
      </p:sp>
      <p:sp>
        <p:nvSpPr>
          <p:cNvPr id="64523" name="Rectangle 10">
            <a:extLst>
              <a:ext uri="{FF2B5EF4-FFF2-40B4-BE49-F238E27FC236}">
                <a16:creationId xmlns:a16="http://schemas.microsoft.com/office/drawing/2014/main" id="{9A407D68-0D84-4A2D-AB86-0F6C06C4C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538" y="1429917"/>
            <a:ext cx="990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Business Solutions</a:t>
            </a:r>
          </a:p>
        </p:txBody>
      </p:sp>
      <p:sp>
        <p:nvSpPr>
          <p:cNvPr id="64524" name="Rectangle 11">
            <a:extLst>
              <a:ext uri="{FF2B5EF4-FFF2-40B4-BE49-F238E27FC236}">
                <a16:creationId xmlns:a16="http://schemas.microsoft.com/office/drawing/2014/main" id="{0981526F-20F0-41F8-889D-3057D728D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538" y="2877717"/>
            <a:ext cx="990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Competency Areas</a:t>
            </a:r>
          </a:p>
        </p:txBody>
      </p:sp>
      <p:sp>
        <p:nvSpPr>
          <p:cNvPr id="64525" name="Rectangle 12">
            <a:extLst>
              <a:ext uri="{FF2B5EF4-FFF2-40B4-BE49-F238E27FC236}">
                <a16:creationId xmlns:a16="http://schemas.microsoft.com/office/drawing/2014/main" id="{EBD4EA0C-56B2-4BBE-90BF-0A66BCBA4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738" y="3106317"/>
            <a:ext cx="5029200" cy="304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 dirty="0">
              <a:solidFill>
                <a:schemeClr val="tx2"/>
              </a:solidFill>
            </a:endParaRPr>
          </a:p>
        </p:txBody>
      </p:sp>
      <p:sp>
        <p:nvSpPr>
          <p:cNvPr id="64526" name="Rectangle 13">
            <a:extLst>
              <a:ext uri="{FF2B5EF4-FFF2-40B4-BE49-F238E27FC236}">
                <a16:creationId xmlns:a16="http://schemas.microsoft.com/office/drawing/2014/main" id="{156B6F45-31B6-4838-8057-7AA546523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138" y="1429917"/>
            <a:ext cx="54102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27" name="Rectangle 14">
            <a:extLst>
              <a:ext uri="{FF2B5EF4-FFF2-40B4-BE49-F238E27FC236}">
                <a16:creationId xmlns:a16="http://schemas.microsoft.com/office/drawing/2014/main" id="{C008FE45-4EE6-4D4F-9BC2-A63AC3F73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138" y="2877717"/>
            <a:ext cx="5410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64528" name="Rectangle 15">
            <a:extLst>
              <a:ext uri="{FF2B5EF4-FFF2-40B4-BE49-F238E27FC236}">
                <a16:creationId xmlns:a16="http://schemas.microsoft.com/office/drawing/2014/main" id="{5998F24F-F21C-4892-9E02-B347BA4F2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738" y="3563517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29" name="AutoShape 16">
            <a:extLst>
              <a:ext uri="{FF2B5EF4-FFF2-40B4-BE49-F238E27FC236}">
                <a16:creationId xmlns:a16="http://schemas.microsoft.com/office/drawing/2014/main" id="{D92F3DDE-EC96-4523-8837-54BF1E487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938" y="744117"/>
            <a:ext cx="533400" cy="4572000"/>
          </a:xfrm>
          <a:prstGeom prst="upDownArrow">
            <a:avLst>
              <a:gd name="adj1" fmla="val 56250"/>
              <a:gd name="adj2" fmla="val 78413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en-US" sz="2200" b="1">
              <a:solidFill>
                <a:schemeClr val="bg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30" name="Rectangle 17">
            <a:extLst>
              <a:ext uri="{FF2B5EF4-FFF2-40B4-BE49-F238E27FC236}">
                <a16:creationId xmlns:a16="http://schemas.microsoft.com/office/drawing/2014/main" id="{BEBC4F3E-B407-4755-962D-A6EDFB0723E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771138" y="1887117"/>
            <a:ext cx="1143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Business Problems We Solves</a:t>
            </a:r>
          </a:p>
        </p:txBody>
      </p:sp>
      <p:sp>
        <p:nvSpPr>
          <p:cNvPr id="64531" name="Rectangle 18">
            <a:extLst>
              <a:ext uri="{FF2B5EF4-FFF2-40B4-BE49-F238E27FC236}">
                <a16:creationId xmlns:a16="http://schemas.microsoft.com/office/drawing/2014/main" id="{BB362097-B498-4394-9CB1-7B7C45908D6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80638" y="3830217"/>
            <a:ext cx="1524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Capabilities We Use to Solve These Problems</a:t>
            </a:r>
          </a:p>
        </p:txBody>
      </p:sp>
      <p:sp>
        <p:nvSpPr>
          <p:cNvPr id="64532" name="Line 19">
            <a:extLst>
              <a:ext uri="{FF2B5EF4-FFF2-40B4-BE49-F238E27FC236}">
                <a16:creationId xmlns:a16="http://schemas.microsoft.com/office/drawing/2014/main" id="{67885BEC-B72C-4AD6-B841-0857B23114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28338" y="2877717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200" b="1">
              <a:solidFill>
                <a:schemeClr val="tx2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33" name="Rectangle 20">
            <a:extLst>
              <a:ext uri="{FF2B5EF4-FFF2-40B4-BE49-F238E27FC236}">
                <a16:creationId xmlns:a16="http://schemas.microsoft.com/office/drawing/2014/main" id="{88060B32-7392-4345-8C39-6F8E56957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0938" y="2420517"/>
            <a:ext cx="4876800" cy="228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34" name="AutoShape 21">
            <a:extLst>
              <a:ext uri="{FF2B5EF4-FFF2-40B4-BE49-F238E27FC236}">
                <a16:creationId xmlns:a16="http://schemas.microsoft.com/office/drawing/2014/main" id="{57EB33C0-152F-49A8-AD45-F2E209CFD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8738" y="1429917"/>
            <a:ext cx="533400" cy="3886200"/>
          </a:xfrm>
          <a:prstGeom prst="upDownArrow">
            <a:avLst>
              <a:gd name="adj1" fmla="val 56250"/>
              <a:gd name="adj2" fmla="val 66651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kumimoji="1" lang="en-US" altLang="en-US" sz="22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4535" name="Rectangle 22">
            <a:extLst>
              <a:ext uri="{FF2B5EF4-FFF2-40B4-BE49-F238E27FC236}">
                <a16:creationId xmlns:a16="http://schemas.microsoft.com/office/drawing/2014/main" id="{FE71719A-B3B3-45C5-9CA5-7702FF58472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743438" y="3144417"/>
            <a:ext cx="1524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800" b="1" dirty="0">
                <a:solidFill>
                  <a:schemeClr val="bg1"/>
                </a:solidFill>
              </a:rPr>
              <a:t>OFFERINGS</a:t>
            </a:r>
          </a:p>
        </p:txBody>
      </p:sp>
      <p:sp>
        <p:nvSpPr>
          <p:cNvPr id="64536" name="Rectangle 23">
            <a:extLst>
              <a:ext uri="{FF2B5EF4-FFF2-40B4-BE49-F238E27FC236}">
                <a16:creationId xmlns:a16="http://schemas.microsoft.com/office/drawing/2014/main" id="{211DDEDD-9BE9-451D-B23F-E56B7C01E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538" y="4401717"/>
            <a:ext cx="9906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b="1" i="1">
                <a:solidFill>
                  <a:schemeClr val="tx2"/>
                </a:solidFill>
              </a:rPr>
              <a:t>Capabilities and Partnerships</a:t>
            </a:r>
          </a:p>
        </p:txBody>
      </p:sp>
      <p:sp>
        <p:nvSpPr>
          <p:cNvPr id="64537" name="Rectangle 24">
            <a:extLst>
              <a:ext uri="{FF2B5EF4-FFF2-40B4-BE49-F238E27FC236}">
                <a16:creationId xmlns:a16="http://schemas.microsoft.com/office/drawing/2014/main" id="{22C027B8-A36F-4B48-8152-04F1AB501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338" y="3563517"/>
            <a:ext cx="10668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38" name="Rectangle 25">
            <a:extLst>
              <a:ext uri="{FF2B5EF4-FFF2-40B4-BE49-F238E27FC236}">
                <a16:creationId xmlns:a16="http://schemas.microsoft.com/office/drawing/2014/main" id="{D3C625B0-A5BB-458F-A5A5-FAF71B051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338" y="3563517"/>
            <a:ext cx="914400" cy="685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576" rIns="36576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39" name="Rectangle 26">
            <a:extLst>
              <a:ext uri="{FF2B5EF4-FFF2-40B4-BE49-F238E27FC236}">
                <a16:creationId xmlns:a16="http://schemas.microsoft.com/office/drawing/2014/main" id="{FAE9D006-1FFE-4631-8B39-738A7E527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138" y="4401717"/>
            <a:ext cx="5410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" rIns="9144"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>
              <a:solidFill>
                <a:schemeClr val="tx2"/>
              </a:solidFill>
            </a:endParaRPr>
          </a:p>
        </p:txBody>
      </p:sp>
      <p:sp>
        <p:nvSpPr>
          <p:cNvPr id="64540" name="Rectangle 27">
            <a:extLst>
              <a:ext uri="{FF2B5EF4-FFF2-40B4-BE49-F238E27FC236}">
                <a16:creationId xmlns:a16="http://schemas.microsoft.com/office/drawing/2014/main" id="{2CD251AB-FD4B-462B-AE28-995973E3C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9491" y="447791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4541" name="Rectangle 28">
            <a:extLst>
              <a:ext uri="{FF2B5EF4-FFF2-40B4-BE49-F238E27FC236}">
                <a16:creationId xmlns:a16="http://schemas.microsoft.com/office/drawing/2014/main" id="{D0A2EB6C-3930-4589-A987-D8367FAF3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7241" y="447791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4542" name="Rectangle 29">
            <a:extLst>
              <a:ext uri="{FF2B5EF4-FFF2-40B4-BE49-F238E27FC236}">
                <a16:creationId xmlns:a16="http://schemas.microsoft.com/office/drawing/2014/main" id="{82BD5F8D-474C-4244-8A26-903D39DB7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991" y="447791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</p:txBody>
      </p:sp>
      <p:sp>
        <p:nvSpPr>
          <p:cNvPr id="64543" name="Rectangle 30">
            <a:extLst>
              <a:ext uri="{FF2B5EF4-FFF2-40B4-BE49-F238E27FC236}">
                <a16:creationId xmlns:a16="http://schemas.microsoft.com/office/drawing/2014/main" id="{6E7726E7-BD93-4199-940B-52AC55049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2741" y="447791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4544" name="Rectangle 31">
            <a:extLst>
              <a:ext uri="{FF2B5EF4-FFF2-40B4-BE49-F238E27FC236}">
                <a16:creationId xmlns:a16="http://schemas.microsoft.com/office/drawing/2014/main" id="{BD449B81-5EA0-4EDB-AE14-240F68EC6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0491" y="4477917"/>
            <a:ext cx="990600" cy="762000"/>
          </a:xfrm>
          <a:prstGeom prst="rect">
            <a:avLst/>
          </a:prstGeom>
          <a:solidFill>
            <a:srgbClr val="00B0F0">
              <a:alpha val="25882"/>
            </a:srgbClr>
          </a:solidFill>
          <a:ln>
            <a:noFill/>
          </a:ln>
          <a:effectLst/>
        </p:spPr>
        <p:txBody>
          <a:bodyPr lIns="36576" rIns="36576"/>
          <a:lstStyle>
            <a:lvl1pPr marL="109538" indent="-109538"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tx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chemeClr val="tx2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900" b="1" dirty="0">
              <a:solidFill>
                <a:schemeClr val="tx2"/>
              </a:solidFill>
            </a:endParaRPr>
          </a:p>
        </p:txBody>
      </p:sp>
      <p:sp>
        <p:nvSpPr>
          <p:cNvPr id="64545" name="Rectangle 32">
            <a:extLst>
              <a:ext uri="{FF2B5EF4-FFF2-40B4-BE49-F238E27FC236}">
                <a16:creationId xmlns:a16="http://schemas.microsoft.com/office/drawing/2014/main" id="{AB7C5220-7076-4BCA-9A2E-E3E9AF790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538" y="385285"/>
            <a:ext cx="6400801" cy="3048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FFFFFF"/>
                </a:solidFill>
              </a:rPr>
              <a:t>SOLUTION ARCHITECTURE TEMPLATE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7B78A3-2982-4AB6-960F-37ACC8B64AD9}"/>
              </a:ext>
            </a:extLst>
          </p:cNvPr>
          <p:cNvSpPr/>
          <p:nvPr/>
        </p:nvSpPr>
        <p:spPr bwMode="auto">
          <a:xfrm>
            <a:off x="2685538" y="5440808"/>
            <a:ext cx="6400800" cy="516487"/>
          </a:xfrm>
          <a:prstGeom prst="rect">
            <a:avLst/>
          </a:prstGeom>
          <a:solidFill>
            <a:schemeClr val="bg1">
              <a:alpha val="54902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CASES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05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3620AB-A9FA-4DFC-8218-72029212CBE6}"/>
              </a:ext>
            </a:extLst>
          </p:cNvPr>
          <p:cNvSpPr txBox="1"/>
          <p:nvPr/>
        </p:nvSpPr>
        <p:spPr>
          <a:xfrm>
            <a:off x="2747883" y="5500671"/>
            <a:ext cx="134332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1240FB-0445-47A5-9B73-5E481B29F5C4}"/>
              </a:ext>
            </a:extLst>
          </p:cNvPr>
          <p:cNvSpPr txBox="1"/>
          <p:nvPr/>
        </p:nvSpPr>
        <p:spPr>
          <a:xfrm>
            <a:off x="4420473" y="5500671"/>
            <a:ext cx="1219712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2D1E64E-F806-47E1-A609-4143C390206A}"/>
              </a:ext>
            </a:extLst>
          </p:cNvPr>
          <p:cNvSpPr txBox="1"/>
          <p:nvPr/>
        </p:nvSpPr>
        <p:spPr>
          <a:xfrm>
            <a:off x="6108304" y="5500671"/>
            <a:ext cx="126041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9CFB1BB-124C-4B35-ABE1-34926083682C}"/>
              </a:ext>
            </a:extLst>
          </p:cNvPr>
          <p:cNvSpPr txBox="1"/>
          <p:nvPr/>
        </p:nvSpPr>
        <p:spPr>
          <a:xfrm>
            <a:off x="7664862" y="5500671"/>
            <a:ext cx="1260415" cy="400110"/>
          </a:xfrm>
          <a:prstGeom prst="rect">
            <a:avLst/>
          </a:prstGeom>
          <a:solidFill>
            <a:srgbClr val="00B0F0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001910"/>
      </p:ext>
    </p:extLst>
  </p:cSld>
  <p:clrMapOvr>
    <a:masterClrMapping/>
  </p:clrMapOvr>
</p:sld>
</file>

<file path=ppt/theme/theme1.xml><?xml version="1.0" encoding="utf-8"?>
<a:theme xmlns:a="http://schemas.openxmlformats.org/drawingml/2006/main" name="IntelliVen-new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lliVen-new" id="{F984A84F-04BD-4C5B-BD5C-062CF0C7AD19}" vid="{1E118E90-D5FB-4579-B57A-EE53529DD8FD}"/>
    </a:ext>
  </a:ext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IntelliVe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128</TotalTime>
  <Words>165</Words>
  <Application>Microsoft Office PowerPoint</Application>
  <PresentationFormat>Widescreen</PresentationFormat>
  <Paragraphs>108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Narrow</vt:lpstr>
      <vt:lpstr>Monotype Sorts</vt:lpstr>
      <vt:lpstr>IntelliVen-new</vt:lpstr>
      <vt:lpstr>1_Blank Presentation</vt:lpstr>
      <vt:lpstr>Blank Presentation</vt:lpstr>
      <vt:lpstr>IntelliVen Theme</vt:lpstr>
      <vt:lpstr>IntelliVen</vt:lpstr>
      <vt:lpstr>4_IntelliVen Theme</vt:lpstr>
      <vt:lpstr>4_Blank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explicit value proposition is best distilled into a Services Architecture that can be shared with employees and prospects</dc:title>
  <dc:creator>Peter DiGiammarino</dc:creator>
  <cp:lastModifiedBy>Alicia DiGiammarino</cp:lastModifiedBy>
  <cp:revision>6</cp:revision>
  <dcterms:created xsi:type="dcterms:W3CDTF">2021-07-15T16:57:04Z</dcterms:created>
  <dcterms:modified xsi:type="dcterms:W3CDTF">2024-10-09T04:36:53Z</dcterms:modified>
</cp:coreProperties>
</file>