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91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2D2C4-C54B-4A14-95E2-36EA2FC75E13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42DB5-6277-4694-A2DF-AA7D1A69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9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latin typeface="Times New Roman" pitchFamily="18" charset="0"/>
                <a:ea typeface="MS PGothic" pitchFamily="34" charset="-128"/>
              </a:rPr>
              <a:t>Run time: 2:30-3:00</a:t>
            </a:r>
          </a:p>
        </p:txBody>
      </p:sp>
      <p:sp>
        <p:nvSpPr>
          <p:cNvPr id="69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622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677" indent="-284562" defTabSz="91622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1376" indent="-228275" defTabSz="91622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99490" indent="-228275" defTabSz="91622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6041" indent="-228275" defTabSz="91622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06337" indent="-228275" defTabSz="9162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56633" indent="-228275" defTabSz="9162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06930" indent="-228275" defTabSz="9162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57226" indent="-228275" defTabSz="91622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marR="0" lvl="0" indent="0" algn="r" defTabSz="9162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32D4F-6D17-426B-8952-08F49DA30CA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 marL="0" marR="0" lvl="0" indent="0" algn="r" defTabSz="91622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8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5065090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04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8FA9DA03-2F60-4432-8923-F1AFF1431E89}" type="slidenum">
              <a:rPr lang="en-US">
                <a:solidFill>
                  <a:srgbClr val="777777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9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007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628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1915490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38138" indent="-338138">
              <a:buFont typeface="Arial"/>
              <a:buChar char="•"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40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844290"/>
            <a:ext cx="82296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069786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844290"/>
            <a:ext cx="40386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844290"/>
            <a:ext cx="40386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901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137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85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45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263" y="701847"/>
            <a:ext cx="8239125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1548954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8319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834F0395-6C68-4A4C-879F-87D01BDCD9D6}" type="datetimeFigureOut">
              <a:rPr lang="en-US">
                <a:solidFill>
                  <a:srgbClr val="777777"/>
                </a:solidFill>
              </a:rPr>
              <a:pPr defTabSz="457200">
                <a:defRPr/>
              </a:pPr>
              <a:t>6/25/2018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fld id="{45669C49-92CD-458F-B9EA-8A9FF4C0C6E4}" type="slidenum">
              <a:rPr lang="en-US">
                <a:solidFill>
                  <a:srgbClr val="FFFFFF">
                    <a:shade val="75000"/>
                  </a:srgb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srgbClr val="FFFFFF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5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393700"/>
            <a:ext cx="8229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828800"/>
            <a:ext cx="82296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348663" y="6216650"/>
            <a:ext cx="331787" cy="5556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0B9F730-B1E6-4A33-B24B-01BCEFFC8507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13317" name="Picture 2" descr="logo_only_LD_gray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424613"/>
            <a:ext cx="70326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0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MS PGothic" pitchFamily="34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Title 1"/>
          <p:cNvSpPr>
            <a:spLocks noGrp="1"/>
          </p:cNvSpPr>
          <p:nvPr>
            <p:ph type="title"/>
          </p:nvPr>
        </p:nvSpPr>
        <p:spPr>
          <a:xfrm>
            <a:off x="315913" y="119063"/>
            <a:ext cx="8534400" cy="758825"/>
          </a:xfrm>
        </p:spPr>
        <p:txBody>
          <a:bodyPr/>
          <a:lstStyle/>
          <a:p>
            <a:r>
              <a:rPr lang="en-US" altLang="en-US" sz="2800" dirty="0"/>
              <a:t>Every meeting has three parts: </a:t>
            </a:r>
            <a:br>
              <a:rPr lang="en-US" altLang="en-US" sz="2800" dirty="0"/>
            </a:br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</a:rPr>
              <a:t>Ramp-Up, Meeting, Follow-Up.</a:t>
            </a:r>
          </a:p>
        </p:txBody>
      </p:sp>
      <p:sp>
        <p:nvSpPr>
          <p:cNvPr id="141317" name="Right Arrow 4"/>
          <p:cNvSpPr>
            <a:spLocks noChangeArrowheads="1"/>
          </p:cNvSpPr>
          <p:nvPr/>
        </p:nvSpPr>
        <p:spPr bwMode="auto">
          <a:xfrm>
            <a:off x="381000" y="6248400"/>
            <a:ext cx="7292975" cy="457200"/>
          </a:xfrm>
          <a:prstGeom prst="rightArrow">
            <a:avLst>
              <a:gd name="adj1" fmla="val 50000"/>
              <a:gd name="adj2" fmla="val 49994"/>
            </a:avLst>
          </a:prstGeom>
          <a:solidFill>
            <a:srgbClr val="5893D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32" tIns="45716" rIns="91432" bIns="45716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ＭＳ Ｐゴシック"/>
                <a:cs typeface="Times New Roman" pitchFamily="18" charset="0"/>
              </a:rPr>
              <a:t>TIME</a:t>
            </a:r>
          </a:p>
        </p:txBody>
      </p:sp>
      <p:grpSp>
        <p:nvGrpSpPr>
          <p:cNvPr id="494597" name="Group 6"/>
          <p:cNvGrpSpPr>
            <a:grpSpLocks/>
          </p:cNvGrpSpPr>
          <p:nvPr/>
        </p:nvGrpSpPr>
        <p:grpSpPr bwMode="auto">
          <a:xfrm>
            <a:off x="512763" y="914400"/>
            <a:ext cx="6954835" cy="5430837"/>
            <a:chOff x="1798114" y="1112838"/>
            <a:chExt cx="7332831" cy="4881562"/>
          </a:xfrm>
        </p:grpSpPr>
        <p:sp>
          <p:nvSpPr>
            <p:cNvPr id="132" name="Freeform 131"/>
            <p:cNvSpPr/>
            <p:nvPr/>
          </p:nvSpPr>
          <p:spPr>
            <a:xfrm>
              <a:off x="1798114" y="1214150"/>
              <a:ext cx="3357603" cy="4611871"/>
            </a:xfrm>
            <a:custGeom>
              <a:avLst/>
              <a:gdLst>
                <a:gd name="connsiteX0" fmla="*/ 3357350 w 3357350"/>
                <a:gd name="connsiteY0" fmla="*/ 0 h 4612944"/>
                <a:gd name="connsiteX1" fmla="*/ 0 w 3357350"/>
                <a:gd name="connsiteY1" fmla="*/ 2320120 h 4612944"/>
                <a:gd name="connsiteX2" fmla="*/ 3152633 w 3357350"/>
                <a:gd name="connsiteY2" fmla="*/ 4612944 h 4612944"/>
                <a:gd name="connsiteX3" fmla="*/ 3220872 w 3357350"/>
                <a:gd name="connsiteY3" fmla="*/ 68239 h 461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7350" h="4612944">
                  <a:moveTo>
                    <a:pt x="3357350" y="0"/>
                  </a:moveTo>
                  <a:lnTo>
                    <a:pt x="0" y="2320120"/>
                  </a:lnTo>
                  <a:lnTo>
                    <a:pt x="3152633" y="4612944"/>
                  </a:lnTo>
                  <a:lnTo>
                    <a:pt x="3220872" y="68239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133" name="Freeform 132"/>
            <p:cNvSpPr/>
            <p:nvPr/>
          </p:nvSpPr>
          <p:spPr>
            <a:xfrm flipH="1">
              <a:off x="5773342" y="1201308"/>
              <a:ext cx="3357603" cy="4611871"/>
            </a:xfrm>
            <a:custGeom>
              <a:avLst/>
              <a:gdLst>
                <a:gd name="connsiteX0" fmla="*/ 3357350 w 3357350"/>
                <a:gd name="connsiteY0" fmla="*/ 0 h 4612944"/>
                <a:gd name="connsiteX1" fmla="*/ 0 w 3357350"/>
                <a:gd name="connsiteY1" fmla="*/ 2320120 h 4612944"/>
                <a:gd name="connsiteX2" fmla="*/ 3152633 w 3357350"/>
                <a:gd name="connsiteY2" fmla="*/ 4612944 h 4612944"/>
                <a:gd name="connsiteX3" fmla="*/ 3220872 w 3357350"/>
                <a:gd name="connsiteY3" fmla="*/ 68239 h 461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7350" h="4612944">
                  <a:moveTo>
                    <a:pt x="3357350" y="0"/>
                  </a:moveTo>
                  <a:lnTo>
                    <a:pt x="0" y="2320120"/>
                  </a:lnTo>
                  <a:lnTo>
                    <a:pt x="3152633" y="4612944"/>
                  </a:lnTo>
                  <a:lnTo>
                    <a:pt x="3220872" y="6823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4133037" y="1112838"/>
              <a:ext cx="2637878" cy="4881562"/>
            </a:xfrm>
            <a:prstGeom prst="ellipse">
              <a:avLst/>
            </a:prstGeom>
            <a:solidFill>
              <a:schemeClr val="tx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02" name="Rectangle 7"/>
            <p:cNvSpPr>
              <a:spLocks noChangeArrowheads="1"/>
            </p:cNvSpPr>
            <p:nvPr/>
          </p:nvSpPr>
          <p:spPr bwMode="auto">
            <a:xfrm>
              <a:off x="3043782" y="2710527"/>
              <a:ext cx="782529" cy="179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Ramp-Up</a:t>
              </a:r>
              <a:endPara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03" name="Rectangle 11"/>
            <p:cNvSpPr>
              <a:spLocks noChangeArrowheads="1"/>
            </p:cNvSpPr>
            <p:nvPr/>
          </p:nvSpPr>
          <p:spPr bwMode="auto">
            <a:xfrm>
              <a:off x="2767013" y="2983642"/>
              <a:ext cx="496537" cy="101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Collect data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04" name="Rectangle 13"/>
            <p:cNvSpPr>
              <a:spLocks noChangeArrowheads="1"/>
            </p:cNvSpPr>
            <p:nvPr/>
          </p:nvSpPr>
          <p:spPr bwMode="auto">
            <a:xfrm>
              <a:off x="2546350" y="3124926"/>
              <a:ext cx="1095202" cy="248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Survey or interview </a:t>
              </a:r>
            </a:p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stakeholders 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05" name="Rectangle 17"/>
            <p:cNvSpPr>
              <a:spLocks noChangeArrowheads="1"/>
            </p:cNvSpPr>
            <p:nvPr/>
          </p:nvSpPr>
          <p:spPr bwMode="auto">
            <a:xfrm>
              <a:off x="2389188" y="3500546"/>
              <a:ext cx="836273" cy="101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Collect case studies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grpSp>
          <p:nvGrpSpPr>
            <p:cNvPr id="494606" name="Group 24"/>
            <p:cNvGrpSpPr>
              <a:grpSpLocks/>
            </p:cNvGrpSpPr>
            <p:nvPr/>
          </p:nvGrpSpPr>
          <p:grpSpPr bwMode="auto">
            <a:xfrm>
              <a:off x="4954588" y="1169988"/>
              <a:ext cx="1106488" cy="4591050"/>
              <a:chOff x="3121" y="737"/>
              <a:chExt cx="697" cy="2892"/>
            </a:xfrm>
          </p:grpSpPr>
          <p:pic>
            <p:nvPicPr>
              <p:cNvPr id="494635" name="Picture 2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1" y="737"/>
                <a:ext cx="697" cy="2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94636" name="Picture 2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1" y="737"/>
                <a:ext cx="697" cy="2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94607" name="Oval 25"/>
            <p:cNvSpPr>
              <a:spLocks noChangeArrowheads="1"/>
            </p:cNvSpPr>
            <p:nvPr/>
          </p:nvSpPr>
          <p:spPr bwMode="auto">
            <a:xfrm>
              <a:off x="4148138" y="1112838"/>
              <a:ext cx="2622550" cy="4881562"/>
            </a:xfrm>
            <a:prstGeom prst="ellips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08" name="Line 26"/>
            <p:cNvSpPr>
              <a:spLocks noChangeShapeType="1"/>
            </p:cNvSpPr>
            <p:nvPr/>
          </p:nvSpPr>
          <p:spPr bwMode="auto">
            <a:xfrm flipH="1">
              <a:off x="1808163" y="1184275"/>
              <a:ext cx="3332163" cy="2333625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09" name="Line 27"/>
            <p:cNvSpPr>
              <a:spLocks noChangeShapeType="1"/>
            </p:cNvSpPr>
            <p:nvPr/>
          </p:nvSpPr>
          <p:spPr bwMode="auto">
            <a:xfrm>
              <a:off x="1808163" y="3517900"/>
              <a:ext cx="3332163" cy="2405062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10" name="Line 28"/>
            <p:cNvSpPr>
              <a:spLocks noChangeShapeType="1"/>
            </p:cNvSpPr>
            <p:nvPr/>
          </p:nvSpPr>
          <p:spPr bwMode="auto">
            <a:xfrm>
              <a:off x="5778500" y="1184275"/>
              <a:ext cx="3332163" cy="2333625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11" name="Line 29"/>
            <p:cNvSpPr>
              <a:spLocks noChangeShapeType="1"/>
            </p:cNvSpPr>
            <p:nvPr/>
          </p:nvSpPr>
          <p:spPr bwMode="auto">
            <a:xfrm flipH="1">
              <a:off x="5778500" y="3517900"/>
              <a:ext cx="3332163" cy="2405062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12" name="Rectangle 31"/>
            <p:cNvSpPr>
              <a:spLocks noChangeArrowheads="1"/>
            </p:cNvSpPr>
            <p:nvPr/>
          </p:nvSpPr>
          <p:spPr bwMode="auto">
            <a:xfrm>
              <a:off x="7081186" y="2710527"/>
              <a:ext cx="853514" cy="179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Follow-Up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13" name="Rectangle 36"/>
            <p:cNvSpPr>
              <a:spLocks noChangeArrowheads="1"/>
            </p:cNvSpPr>
            <p:nvPr/>
          </p:nvSpPr>
          <p:spPr bwMode="auto">
            <a:xfrm>
              <a:off x="7696200" y="3025775"/>
              <a:ext cx="100013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-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147" name="Rectangle 45"/>
            <p:cNvSpPr>
              <a:spLocks noChangeArrowheads="1"/>
            </p:cNvSpPr>
            <p:nvPr/>
          </p:nvSpPr>
          <p:spPr bwMode="auto">
            <a:xfrm>
              <a:off x="6770688" y="3216817"/>
              <a:ext cx="2281356" cy="124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Set goals and performance metrics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148" name="Rectangle 49"/>
            <p:cNvSpPr>
              <a:spLocks noChangeArrowheads="1"/>
            </p:cNvSpPr>
            <p:nvPr/>
          </p:nvSpPr>
          <p:spPr bwMode="auto">
            <a:xfrm>
              <a:off x="6801044" y="3385953"/>
              <a:ext cx="2266459" cy="124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Communicate actions, decisions, insights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149" name="Rectangle 50"/>
            <p:cNvSpPr>
              <a:spLocks noChangeArrowheads="1"/>
            </p:cNvSpPr>
            <p:nvPr/>
          </p:nvSpPr>
          <p:spPr bwMode="auto">
            <a:xfrm>
              <a:off x="6801045" y="3572571"/>
              <a:ext cx="2088878" cy="622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Track and report on progress, status</a:t>
              </a: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Plan-Do-Review</a:t>
              </a: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Plan next meeting</a:t>
              </a:r>
            </a:p>
          </p:txBody>
        </p:sp>
        <p:sp>
          <p:nvSpPr>
            <p:cNvPr id="494617" name="Rectangle 52"/>
            <p:cNvSpPr>
              <a:spLocks noChangeArrowheads="1"/>
            </p:cNvSpPr>
            <p:nvPr/>
          </p:nvSpPr>
          <p:spPr bwMode="auto">
            <a:xfrm>
              <a:off x="4644317" y="2710527"/>
              <a:ext cx="402250" cy="179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Meet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151" name="Rectangle 54"/>
            <p:cNvSpPr>
              <a:spLocks noChangeArrowheads="1"/>
            </p:cNvSpPr>
            <p:nvPr/>
          </p:nvSpPr>
          <p:spPr bwMode="auto">
            <a:xfrm>
              <a:off x="4223421" y="3096285"/>
              <a:ext cx="728783" cy="1369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Owner</a:t>
              </a: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Item leaders</a:t>
              </a: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Recorder</a:t>
              </a: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Facilitator</a:t>
              </a: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  <a:p>
              <a:pPr marL="55563" marR="0" lvl="0" indent="-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Attendees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19" name="Rectangle 69"/>
            <p:cNvSpPr>
              <a:spLocks noChangeArrowheads="1"/>
            </p:cNvSpPr>
            <p:nvPr/>
          </p:nvSpPr>
          <p:spPr bwMode="auto">
            <a:xfrm>
              <a:off x="3139283" y="3087688"/>
              <a:ext cx="53" cy="203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20" name="Rectangle 70"/>
            <p:cNvSpPr>
              <a:spLocks noChangeArrowheads="1"/>
            </p:cNvSpPr>
            <p:nvPr/>
          </p:nvSpPr>
          <p:spPr bwMode="auto">
            <a:xfrm>
              <a:off x="2693988" y="2991396"/>
              <a:ext cx="100014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•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21" name="Rectangle 72"/>
            <p:cNvSpPr>
              <a:spLocks noChangeArrowheads="1"/>
            </p:cNvSpPr>
            <p:nvPr/>
          </p:nvSpPr>
          <p:spPr bwMode="auto">
            <a:xfrm>
              <a:off x="2473325" y="3132680"/>
              <a:ext cx="100014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•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22" name="Rectangle 74"/>
            <p:cNvSpPr>
              <a:spLocks noChangeArrowheads="1"/>
            </p:cNvSpPr>
            <p:nvPr/>
          </p:nvSpPr>
          <p:spPr bwMode="auto">
            <a:xfrm>
              <a:off x="2147888" y="3359258"/>
              <a:ext cx="100013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•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23" name="Rectangle 75"/>
            <p:cNvSpPr>
              <a:spLocks noChangeArrowheads="1"/>
            </p:cNvSpPr>
            <p:nvPr/>
          </p:nvSpPr>
          <p:spPr bwMode="auto">
            <a:xfrm>
              <a:off x="2249904" y="3360462"/>
              <a:ext cx="1003528" cy="101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Assign advance reading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24" name="Rectangle 76"/>
            <p:cNvSpPr>
              <a:spLocks noChangeArrowheads="1"/>
            </p:cNvSpPr>
            <p:nvPr/>
          </p:nvSpPr>
          <p:spPr bwMode="auto">
            <a:xfrm>
              <a:off x="2314575" y="3500546"/>
              <a:ext cx="100013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•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94625" name="Rectangle 78"/>
            <p:cNvSpPr>
              <a:spLocks noChangeArrowheads="1"/>
            </p:cNvSpPr>
            <p:nvPr/>
          </p:nvSpPr>
          <p:spPr bwMode="auto">
            <a:xfrm>
              <a:off x="2525415" y="3641834"/>
              <a:ext cx="100014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</a:rPr>
                <a:t>•</a:t>
              </a: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159" name="Rectangle 79"/>
            <p:cNvSpPr>
              <a:spLocks noChangeArrowheads="1"/>
            </p:cNvSpPr>
            <p:nvPr/>
          </p:nvSpPr>
          <p:spPr bwMode="auto">
            <a:xfrm>
              <a:off x="2596507" y="3649938"/>
              <a:ext cx="1740732" cy="136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Prepare Purpose, Outcomes,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  Approach, Deliverables       </a:t>
              </a:r>
            </a:p>
            <a:p>
              <a:pPr marL="288925" marR="0" lvl="0" indent="55563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Review prepared </a:t>
              </a:r>
            </a:p>
            <a:p>
              <a:pPr marL="288925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     materials with </a:t>
              </a:r>
            </a:p>
            <a:p>
              <a:pPr marL="288925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        agenda item </a:t>
              </a:r>
            </a:p>
            <a:p>
              <a:pPr marL="288925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           owners</a:t>
              </a:r>
            </a:p>
            <a:p>
              <a:pPr marL="914400" marR="0" lvl="0" indent="-1174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Assign </a:t>
              </a:r>
            </a:p>
            <a:p>
              <a:pPr marL="796925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     attendees  </a:t>
              </a:r>
            </a:p>
            <a:p>
              <a:pPr marL="796925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        meeting </a:t>
              </a:r>
            </a:p>
            <a:p>
              <a:pPr marL="796925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            roles,</a:t>
              </a:r>
            </a:p>
            <a:p>
              <a:pPr marL="796925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                  tasks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grpSp>
          <p:nvGrpSpPr>
            <p:cNvPr id="494627" name="Group 84"/>
            <p:cNvGrpSpPr>
              <a:grpSpLocks/>
            </p:cNvGrpSpPr>
            <p:nvPr/>
          </p:nvGrpSpPr>
          <p:grpSpPr bwMode="auto">
            <a:xfrm>
              <a:off x="4954588" y="1169988"/>
              <a:ext cx="1106488" cy="4591050"/>
              <a:chOff x="3121" y="737"/>
              <a:chExt cx="697" cy="2892"/>
            </a:xfrm>
          </p:grpSpPr>
          <p:pic>
            <p:nvPicPr>
              <p:cNvPr id="494633" name="Picture 8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1" y="737"/>
                <a:ext cx="697" cy="2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94634" name="Picture 8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1" y="737"/>
                <a:ext cx="697" cy="2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94629" name="Line 86"/>
            <p:cNvSpPr>
              <a:spLocks noChangeShapeType="1"/>
            </p:cNvSpPr>
            <p:nvPr/>
          </p:nvSpPr>
          <p:spPr bwMode="auto">
            <a:xfrm flipH="1">
              <a:off x="1808163" y="1184275"/>
              <a:ext cx="3332163" cy="2333625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30" name="Line 87"/>
            <p:cNvSpPr>
              <a:spLocks noChangeShapeType="1"/>
            </p:cNvSpPr>
            <p:nvPr/>
          </p:nvSpPr>
          <p:spPr bwMode="auto">
            <a:xfrm>
              <a:off x="1808163" y="3517900"/>
              <a:ext cx="3332163" cy="2405062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31" name="Line 88"/>
            <p:cNvSpPr>
              <a:spLocks noChangeShapeType="1"/>
            </p:cNvSpPr>
            <p:nvPr/>
          </p:nvSpPr>
          <p:spPr bwMode="auto">
            <a:xfrm>
              <a:off x="5778500" y="1184275"/>
              <a:ext cx="3332163" cy="2333625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32" name="Line 89"/>
            <p:cNvSpPr>
              <a:spLocks noChangeShapeType="1"/>
            </p:cNvSpPr>
            <p:nvPr/>
          </p:nvSpPr>
          <p:spPr bwMode="auto">
            <a:xfrm flipH="1">
              <a:off x="5778500" y="3517900"/>
              <a:ext cx="3332163" cy="2405062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494628" name="Oval 85"/>
            <p:cNvSpPr>
              <a:spLocks noChangeArrowheads="1"/>
            </p:cNvSpPr>
            <p:nvPr/>
          </p:nvSpPr>
          <p:spPr bwMode="auto">
            <a:xfrm>
              <a:off x="4148138" y="1112838"/>
              <a:ext cx="2622550" cy="4881562"/>
            </a:xfrm>
            <a:prstGeom prst="ellipse">
              <a:avLst/>
            </a:prstGeom>
            <a:noFill/>
            <a:ln w="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162079"/>
      </p:ext>
    </p:extLst>
  </p:cSld>
  <p:clrMapOvr>
    <a:masterClrMapping/>
  </p:clrMapOvr>
</p:sld>
</file>

<file path=ppt/theme/theme1.xml><?xml version="1.0" encoding="utf-8"?>
<a:theme xmlns:a="http://schemas.openxmlformats.org/drawingml/2006/main" name="10_Blank Presentatio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ヒラギノ角ゴ ProN W3</vt:lpstr>
      <vt:lpstr>Arial</vt:lpstr>
      <vt:lpstr>Arial Narrow</vt:lpstr>
      <vt:lpstr>Calibri</vt:lpstr>
      <vt:lpstr>Times New Roman</vt:lpstr>
      <vt:lpstr>10_Blank Presentation</vt:lpstr>
      <vt:lpstr>Every meeting has three parts:  Ramp-Up, Meeting, Follow-Up.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meeting has three parts:  Ramp-Up, Meeting, Follow-Up.</dc:title>
  <dc:creator>Peter DiGiammarino</dc:creator>
  <cp:lastModifiedBy>Peter DiGiammarino</cp:lastModifiedBy>
  <cp:revision>1</cp:revision>
  <dcterms:created xsi:type="dcterms:W3CDTF">2018-06-26T21:51:40Z</dcterms:created>
  <dcterms:modified xsi:type="dcterms:W3CDTF">2018-06-26T21:52:11Z</dcterms:modified>
</cp:coreProperties>
</file>