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80" r:id="rId3"/>
    <p:sldMasterId id="2147483692" r:id="rId4"/>
  </p:sld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458788" y="695670"/>
            <a:ext cx="82296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3"/>
          <p:cNvSpPr>
            <a:spLocks noGrp="1"/>
          </p:cNvSpPr>
          <p:nvPr>
            <p:ph idx="1"/>
          </p:nvPr>
        </p:nvSpPr>
        <p:spPr bwMode="auto">
          <a:xfrm>
            <a:off x="464751" y="5065090"/>
            <a:ext cx="8239125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522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DC91-D2E2-4956-860B-68E9457EABE5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DC91-D2E2-4956-860B-68E9457EABE5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9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DC91-D2E2-4956-860B-68E9457EABE5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65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DC91-D2E2-4956-860B-68E9457EABE5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52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DC91-D2E2-4956-860B-68E9457EABE5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70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DC91-D2E2-4956-860B-68E9457EABE5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8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DC91-D2E2-4956-860B-68E9457EABE5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67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DC91-D2E2-4956-860B-68E9457EABE5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48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DC91-D2E2-4956-860B-68E9457EABE5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856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DC91-D2E2-4956-860B-68E9457EABE5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1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458788" y="695670"/>
            <a:ext cx="82296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2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68F7-3577-41F9-9C67-0C139C47EB2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06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68F7-3577-41F9-9C67-0C139C47EB2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05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68F7-3577-41F9-9C67-0C139C47EB2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504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68F7-3577-41F9-9C67-0C139C47EB2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20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68F7-3577-41F9-9C67-0C139C47EB2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53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68F7-3577-41F9-9C67-0C139C47EB2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663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68F7-3577-41F9-9C67-0C139C47EB2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448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68F7-3577-41F9-9C67-0C139C47EB2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612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68F7-3577-41F9-9C67-0C139C47EB2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488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68F7-3577-41F9-9C67-0C139C47EB2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4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844290"/>
            <a:ext cx="8229600" cy="4113213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861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68F7-3577-41F9-9C67-0C139C47EB2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420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k Blue Truth Divider Slides">
    <p:bg>
      <p:bgPr>
        <a:solidFill>
          <a:srgbClr val="153C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028" y="2713360"/>
            <a:ext cx="8229600" cy="863600"/>
          </a:xfrm>
        </p:spPr>
        <p:txBody>
          <a:bodyPr anchor="b" anchorCtr="0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788" y="4103605"/>
            <a:ext cx="4038600" cy="2231623"/>
          </a:xfrm>
          <a:prstGeom prst="rect">
            <a:avLst/>
          </a:prstGeom>
        </p:spPr>
        <p:txBody>
          <a:bodyPr/>
          <a:lstStyle>
            <a:lvl1pPr marL="0" indent="0">
              <a:defRPr sz="2800">
                <a:solidFill>
                  <a:srgbClr val="FFFFFF"/>
                </a:solidFill>
              </a:defRPr>
            </a:lvl1pPr>
            <a:lvl2pPr marL="0" indent="0">
              <a:defRPr sz="2400">
                <a:solidFill>
                  <a:srgbClr val="FFFFFF"/>
                </a:solidFill>
              </a:defRPr>
            </a:lvl2pPr>
            <a:lvl3pPr marL="0" indent="0">
              <a:defRPr sz="2000">
                <a:solidFill>
                  <a:srgbClr val="FFFFFF"/>
                </a:solidFill>
              </a:defRPr>
            </a:lvl3pPr>
            <a:lvl4pPr marL="0" indent="0">
              <a:defRPr sz="1800">
                <a:solidFill>
                  <a:srgbClr val="FFFFFF"/>
                </a:solidFill>
              </a:defRPr>
            </a:lvl4pPr>
            <a:lvl5pPr marL="0" indent="0"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382130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t Truth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028" y="2713360"/>
            <a:ext cx="8229600" cy="863600"/>
          </a:xfrm>
        </p:spPr>
        <p:txBody>
          <a:bodyPr anchor="b" anchorCtr="0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788" y="4103605"/>
            <a:ext cx="4038600" cy="2231623"/>
          </a:xfrm>
          <a:prstGeom prst="rect">
            <a:avLst/>
          </a:prstGeom>
        </p:spPr>
        <p:txBody>
          <a:bodyPr/>
          <a:lstStyle>
            <a:lvl1pPr marL="0" indent="0">
              <a:defRPr sz="2800">
                <a:solidFill>
                  <a:schemeClr val="tx2"/>
                </a:solidFill>
              </a:defRPr>
            </a:lvl1pPr>
            <a:lvl2pPr marL="0" indent="0">
              <a:defRPr sz="2400">
                <a:solidFill>
                  <a:schemeClr val="tx2"/>
                </a:solidFill>
              </a:defRPr>
            </a:lvl2pPr>
            <a:lvl3pPr marL="0" indent="0">
              <a:defRPr sz="2000">
                <a:solidFill>
                  <a:schemeClr val="tx2"/>
                </a:solidFill>
              </a:defRPr>
            </a:lvl3pPr>
            <a:lvl4pPr marL="0" indent="0">
              <a:defRPr sz="1800">
                <a:solidFill>
                  <a:schemeClr val="tx2"/>
                </a:solidFill>
              </a:defRPr>
            </a:lvl4pPr>
            <a:lvl5pPr marL="0" indent="0"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348663" y="6216118"/>
            <a:ext cx="331787" cy="5556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80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73BBFCD-00F6-EC4A-B166-CC5D66FD460E}" type="slidenum">
              <a:rPr lang="en-US" sz="1000" smtClean="0"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latin typeface="Arial" pitchFamily="-110" charset="0"/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pic>
        <p:nvPicPr>
          <p:cNvPr id="5" name="Picture 4" descr="logo_only_LD_gray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788" y="6423838"/>
            <a:ext cx="703262" cy="12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67513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788" y="1844290"/>
            <a:ext cx="4038600" cy="4113213"/>
          </a:xfrm>
        </p:spPr>
        <p:txBody>
          <a:bodyPr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400">
                <a:solidFill>
                  <a:srgbClr val="595959"/>
                </a:solidFill>
              </a:defRPr>
            </a:lvl2pPr>
            <a:lvl3pPr>
              <a:defRPr sz="2000">
                <a:solidFill>
                  <a:srgbClr val="595959"/>
                </a:solidFill>
              </a:defRPr>
            </a:lvl3pPr>
            <a:lvl4pPr>
              <a:defRPr sz="1800">
                <a:solidFill>
                  <a:srgbClr val="595959"/>
                </a:solidFill>
              </a:defRPr>
            </a:lvl4pPr>
            <a:lvl5pPr>
              <a:defRPr sz="18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844290"/>
            <a:ext cx="40386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70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right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9263" y="701847"/>
            <a:ext cx="8239125" cy="832643"/>
          </a:xfrm>
        </p:spPr>
        <p:txBody>
          <a:bodyPr/>
          <a:lstStyle>
            <a:lvl1pPr>
              <a:lnSpc>
                <a:spcPct val="100000"/>
              </a:lnSpc>
              <a:defRPr sz="4800" b="0">
                <a:latin typeface="+mn-lt"/>
              </a:defRPr>
            </a:lvl1pPr>
          </a:lstStyle>
          <a:p>
            <a:r>
              <a:rPr lang="en-US" dirty="0" smtClean="0"/>
              <a:t>Click to edit Master title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idx="1"/>
          </p:nvPr>
        </p:nvSpPr>
        <p:spPr bwMode="auto">
          <a:xfrm>
            <a:off x="464751" y="1548954"/>
            <a:ext cx="8239125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57200" indent="-457200">
              <a:buFont typeface="Arial"/>
              <a:buChar char="•"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929257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F302-426E-4ECB-9DA4-8DA19CF4E17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AC61CD-10EA-455C-929A-61A5C19A1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8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705600" y="6400800"/>
            <a:ext cx="1752600" cy="285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1B2BBB-226F-43A2-816C-5EB3DF76EC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44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DC91-D2E2-4956-860B-68E9457EABE5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9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393700"/>
            <a:ext cx="82296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828800"/>
            <a:ext cx="82296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348663" y="6216118"/>
            <a:ext cx="331787" cy="5556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80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73BBFCD-00F6-EC4A-B166-CC5D66FD460E}" type="slidenum">
              <a:rPr lang="en-US" sz="1000" smtClean="0"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latin typeface="Arial" pitchFamily="-110" charset="0"/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pic>
        <p:nvPicPr>
          <p:cNvPr id="3" name="Picture 2" descr="logo_only_LD_gray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788" y="6423838"/>
            <a:ext cx="703262" cy="12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00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95" r:id="rId8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595959"/>
          </a:solidFill>
          <a:latin typeface="+mn-lt"/>
          <a:ea typeface="+mn-ea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595959"/>
          </a:solidFill>
          <a:latin typeface="+mn-lt"/>
          <a:ea typeface="+mn-ea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+mn-ea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  <a:ea typeface="+mn-ea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5DC91-D2E2-4956-860B-68E9457EABE5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3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768F7-3577-41F9-9C67-0C139C47EB22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6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457200" y="940328"/>
            <a:ext cx="8231188" cy="2655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Arial" pitchFamily="-110" charset="0"/>
              </a:rPr>
              <a:t>Click to edit Master </a:t>
            </a:r>
            <a:r>
              <a:rPr lang="en-US" dirty="0" smtClean="0">
                <a:sym typeface="Arial" pitchFamily="-110" charset="0"/>
              </a:rPr>
              <a:t/>
            </a:r>
            <a:br>
              <a:rPr lang="en-US" dirty="0" smtClean="0">
                <a:sym typeface="Arial" pitchFamily="-110" charset="0"/>
              </a:rPr>
            </a:br>
            <a:r>
              <a:rPr lang="en-US" dirty="0" smtClean="0">
                <a:sym typeface="Arial" pitchFamily="-110" charset="0"/>
              </a:rPr>
              <a:t>title </a:t>
            </a:r>
            <a:r>
              <a:rPr lang="en-US" dirty="0">
                <a:sym typeface="Arial" pitchFamily="-110" charset="0"/>
              </a:rPr>
              <a:t>style</a:t>
            </a:r>
          </a:p>
        </p:txBody>
      </p:sp>
    </p:spTree>
    <p:extLst>
      <p:ext uri="{BB962C8B-B14F-4D97-AF65-F5344CB8AC3E}">
        <p14:creationId xmlns:p14="http://schemas.microsoft.com/office/powerpoint/2010/main" val="190807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6000" b="1" i="0">
          <a:solidFill>
            <a:srgbClr val="286FFF"/>
          </a:solidFill>
          <a:latin typeface="Arial"/>
          <a:ea typeface="+mj-ea"/>
          <a:cs typeface="Arial"/>
          <a:sym typeface="Arial" pitchFamily="-110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30617"/>
          </a:solidFill>
          <a:latin typeface="Georgia" pitchFamily="-110" charset="0"/>
          <a:ea typeface="ヒラギノ角ゴ ProN W6" pitchFamily="-110" charset="-128"/>
          <a:cs typeface="ヒラギノ角ゴ ProN W6" pitchFamily="-110" charset="-128"/>
          <a:sym typeface="Arial" pitchFamily="-11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30617"/>
          </a:solidFill>
          <a:latin typeface="Georgia" pitchFamily="-110" charset="0"/>
          <a:ea typeface="ヒラギノ角ゴ ProN W6" pitchFamily="-110" charset="-128"/>
          <a:cs typeface="ヒラギノ角ゴ ProN W6" pitchFamily="-110" charset="-128"/>
          <a:sym typeface="Arial" pitchFamily="-11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30617"/>
          </a:solidFill>
          <a:latin typeface="Georgia" pitchFamily="-110" charset="0"/>
          <a:ea typeface="ヒラギノ角ゴ ProN W6" pitchFamily="-110" charset="-128"/>
          <a:cs typeface="ヒラギノ角ゴ ProN W6" pitchFamily="-110" charset="-128"/>
          <a:sym typeface="Arial" pitchFamily="-11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30617"/>
          </a:solidFill>
          <a:latin typeface="Georgia" pitchFamily="-110" charset="0"/>
          <a:ea typeface="ヒラギノ角ゴ ProN W6" pitchFamily="-110" charset="-128"/>
          <a:cs typeface="ヒラギノ角ゴ ProN W6" pitchFamily="-110" charset="-128"/>
          <a:sym typeface="Arial" pitchFamily="-110" charset="0"/>
        </a:defRPr>
      </a:lvl5pPr>
      <a:lvl6pPr marL="287979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30617"/>
          </a:solidFill>
          <a:latin typeface="Arial" pitchFamily="-110" charset="0"/>
          <a:ea typeface="ヒラギノ角ゴ ProN W6" pitchFamily="-110" charset="-128"/>
          <a:cs typeface="ヒラギノ角ゴ ProN W6" pitchFamily="-110" charset="-128"/>
          <a:sym typeface="Arial" pitchFamily="-110" charset="0"/>
        </a:defRPr>
      </a:lvl6pPr>
      <a:lvl7pPr marL="575957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30617"/>
          </a:solidFill>
          <a:latin typeface="Arial" pitchFamily="-110" charset="0"/>
          <a:ea typeface="ヒラギノ角ゴ ProN W6" pitchFamily="-110" charset="-128"/>
          <a:cs typeface="ヒラギノ角ゴ ProN W6" pitchFamily="-110" charset="-128"/>
          <a:sym typeface="Arial" pitchFamily="-110" charset="0"/>
        </a:defRPr>
      </a:lvl7pPr>
      <a:lvl8pPr marL="863936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30617"/>
          </a:solidFill>
          <a:latin typeface="Arial" pitchFamily="-110" charset="0"/>
          <a:ea typeface="ヒラギノ角ゴ ProN W6" pitchFamily="-110" charset="-128"/>
          <a:cs typeface="ヒラギノ角ゴ ProN W6" pitchFamily="-110" charset="-128"/>
          <a:sym typeface="Arial" pitchFamily="-110" charset="0"/>
        </a:defRPr>
      </a:lvl8pPr>
      <a:lvl9pPr marL="1151914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30617"/>
          </a:solidFill>
          <a:latin typeface="Arial" pitchFamily="-110" charset="0"/>
          <a:ea typeface="ヒラギノ角ゴ ProN W6" pitchFamily="-110" charset="-128"/>
          <a:cs typeface="ヒラギノ角ゴ ProN W6" pitchFamily="-110" charset="-128"/>
          <a:sym typeface="Arial" pitchFamily="-110" charset="0"/>
        </a:defRPr>
      </a:lvl9pPr>
    </p:titleStyle>
    <p:bodyStyle>
      <a:lvl1pPr marL="285750" indent="-285750" algn="l" rtl="0" eaLnBrk="1" fontAlgn="base" hangingPunct="1">
        <a:spcBef>
          <a:spcPct val="0"/>
        </a:spcBef>
        <a:spcAft>
          <a:spcPct val="0"/>
        </a:spcAft>
        <a:buSzPct val="100000"/>
        <a:buFont typeface="Arial" pitchFamily="-110" charset="0"/>
        <a:defRPr sz="2000" b="0" i="0">
          <a:solidFill>
            <a:srgbClr val="777777"/>
          </a:solidFill>
          <a:latin typeface="Arial"/>
          <a:ea typeface="+mn-ea"/>
          <a:cs typeface="Arial"/>
          <a:sym typeface="Arial" pitchFamily="-110" charset="0"/>
        </a:defRPr>
      </a:lvl1pPr>
      <a:lvl2pPr marL="622300" indent="-238125" algn="l" rtl="0" eaLnBrk="1" fontAlgn="base" hangingPunct="1">
        <a:spcBef>
          <a:spcPct val="0"/>
        </a:spcBef>
        <a:spcAft>
          <a:spcPct val="0"/>
        </a:spcAft>
        <a:buSzPct val="100000"/>
        <a:buFont typeface="Arial" pitchFamily="-110" charset="0"/>
        <a:buChar char="–"/>
        <a:defRPr>
          <a:solidFill>
            <a:srgbClr val="595959"/>
          </a:solidFill>
          <a:latin typeface="+mn-lt"/>
          <a:ea typeface="+mn-ea"/>
          <a:cs typeface="+mn-cs"/>
          <a:sym typeface="Arial" pitchFamily="-110" charset="0"/>
        </a:defRPr>
      </a:lvl2pPr>
      <a:lvl3pPr marL="909638" indent="-188913" algn="l" rtl="0" eaLnBrk="1" fontAlgn="base" hangingPunct="1">
        <a:spcBef>
          <a:spcPct val="0"/>
        </a:spcBef>
        <a:spcAft>
          <a:spcPct val="0"/>
        </a:spcAft>
        <a:buSzPct val="100000"/>
        <a:buFont typeface="Arial" pitchFamily="-110" charset="0"/>
        <a:buChar char="•"/>
        <a:defRPr sz="1400">
          <a:solidFill>
            <a:srgbClr val="595959"/>
          </a:solidFill>
          <a:latin typeface="+mn-lt"/>
          <a:ea typeface="+mn-ea"/>
          <a:cs typeface="+mn-cs"/>
          <a:sym typeface="Arial" pitchFamily="-110" charset="0"/>
        </a:defRPr>
      </a:lvl3pPr>
      <a:lvl4pPr marL="1198563" indent="-188913" algn="l" rtl="0" eaLnBrk="1" fontAlgn="base" hangingPunct="1">
        <a:spcBef>
          <a:spcPct val="0"/>
        </a:spcBef>
        <a:spcAft>
          <a:spcPct val="0"/>
        </a:spcAft>
        <a:buSzPct val="100000"/>
        <a:buFont typeface="Arial" pitchFamily="-110" charset="0"/>
        <a:buChar char="–"/>
        <a:defRPr sz="1400">
          <a:solidFill>
            <a:srgbClr val="595959"/>
          </a:solidFill>
          <a:latin typeface="+mn-lt"/>
          <a:ea typeface="+mn-ea"/>
          <a:cs typeface="+mn-cs"/>
          <a:sym typeface="Arial" pitchFamily="-110" charset="0"/>
        </a:defRPr>
      </a:lvl4pPr>
      <a:lvl5pPr marL="1485900" indent="-188913" algn="l" rtl="0" eaLnBrk="1" fontAlgn="base" hangingPunct="1">
        <a:spcBef>
          <a:spcPct val="0"/>
        </a:spcBef>
        <a:spcAft>
          <a:spcPct val="0"/>
        </a:spcAft>
        <a:buSzPct val="100000"/>
        <a:buFont typeface="Arial" pitchFamily="-110" charset="0"/>
        <a:buChar char="»"/>
        <a:defRPr sz="1400">
          <a:solidFill>
            <a:srgbClr val="595959"/>
          </a:solidFill>
          <a:latin typeface="+mn-lt"/>
          <a:ea typeface="+mn-ea"/>
          <a:cs typeface="+mn-cs"/>
          <a:sym typeface="Arial" pitchFamily="-110" charset="0"/>
        </a:defRPr>
      </a:lvl5pPr>
      <a:lvl6pPr marL="1775869" indent="-191986" algn="l" rtl="0" eaLnBrk="1" fontAlgn="base" hangingPunct="1">
        <a:spcBef>
          <a:spcPts val="379"/>
        </a:spcBef>
        <a:spcAft>
          <a:spcPct val="0"/>
        </a:spcAft>
        <a:buSzPct val="100000"/>
        <a:buFont typeface="Arial" pitchFamily="-110" charset="0"/>
        <a:buChar char="»"/>
        <a:defRPr sz="1700">
          <a:solidFill>
            <a:schemeClr val="tx1"/>
          </a:solidFill>
          <a:latin typeface="+mn-lt"/>
          <a:ea typeface="+mn-ea"/>
          <a:cs typeface="+mn-cs"/>
          <a:sym typeface="Arial" pitchFamily="-110" charset="0"/>
        </a:defRPr>
      </a:lvl6pPr>
      <a:lvl7pPr marL="2063847" indent="-191986" algn="l" rtl="0" eaLnBrk="1" fontAlgn="base" hangingPunct="1">
        <a:spcBef>
          <a:spcPts val="379"/>
        </a:spcBef>
        <a:spcAft>
          <a:spcPct val="0"/>
        </a:spcAft>
        <a:buSzPct val="100000"/>
        <a:buFont typeface="Arial" pitchFamily="-110" charset="0"/>
        <a:buChar char="»"/>
        <a:defRPr sz="1700">
          <a:solidFill>
            <a:schemeClr val="tx1"/>
          </a:solidFill>
          <a:latin typeface="+mn-lt"/>
          <a:ea typeface="+mn-ea"/>
          <a:cs typeface="+mn-cs"/>
          <a:sym typeface="Arial" pitchFamily="-110" charset="0"/>
        </a:defRPr>
      </a:lvl7pPr>
      <a:lvl8pPr marL="2351826" indent="-191986" algn="l" rtl="0" eaLnBrk="1" fontAlgn="base" hangingPunct="1">
        <a:spcBef>
          <a:spcPts val="379"/>
        </a:spcBef>
        <a:spcAft>
          <a:spcPct val="0"/>
        </a:spcAft>
        <a:buSzPct val="100000"/>
        <a:buFont typeface="Arial" pitchFamily="-110" charset="0"/>
        <a:buChar char="»"/>
        <a:defRPr sz="1700">
          <a:solidFill>
            <a:schemeClr val="tx1"/>
          </a:solidFill>
          <a:latin typeface="+mn-lt"/>
          <a:ea typeface="+mn-ea"/>
          <a:cs typeface="+mn-cs"/>
          <a:sym typeface="Arial" pitchFamily="-110" charset="0"/>
        </a:defRPr>
      </a:lvl8pPr>
      <a:lvl9pPr marL="2639803" indent="-191986" algn="l" rtl="0" eaLnBrk="1" fontAlgn="base" hangingPunct="1">
        <a:spcBef>
          <a:spcPts val="379"/>
        </a:spcBef>
        <a:spcAft>
          <a:spcPct val="0"/>
        </a:spcAft>
        <a:buSzPct val="100000"/>
        <a:buFont typeface="Arial" pitchFamily="-110" charset="0"/>
        <a:buChar char="»"/>
        <a:defRPr sz="1700">
          <a:solidFill>
            <a:schemeClr val="tx1"/>
          </a:solidFill>
          <a:latin typeface="+mn-lt"/>
          <a:ea typeface="+mn-ea"/>
          <a:cs typeface="+mn-cs"/>
          <a:sym typeface="Arial" pitchFamily="-110" charset="0"/>
        </a:defRPr>
      </a:lvl9pPr>
    </p:bodyStyle>
    <p:otherStyle>
      <a:defPPr>
        <a:defRPr lang="en-US"/>
      </a:defPPr>
      <a:lvl1pPr marL="0" algn="l" defTabSz="28797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7979" algn="l" defTabSz="28797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5957" algn="l" defTabSz="28797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3936" algn="l" defTabSz="28797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1914" algn="l" defTabSz="28797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9892" algn="l" defTabSz="28797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7872" algn="l" defTabSz="28797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5848" algn="l" defTabSz="28797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3828" algn="l" defTabSz="28797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IntelliVen </a:t>
            </a:r>
            <a:br>
              <a:rPr lang="en-US" dirty="0" smtClean="0"/>
            </a:br>
            <a:r>
              <a:rPr lang="en-US" dirty="0" smtClean="0"/>
              <a:t>Business Components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09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IntelliVen Business </a:t>
            </a:r>
            <a:r>
              <a:rPr lang="en-US" altLang="en-US" dirty="0"/>
              <a:t>Components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 rot="5400000">
            <a:off x="5486400" y="3429000"/>
            <a:ext cx="3657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b="1" dirty="0">
                <a:latin typeface="Tahoma" pitchFamily="34" charset="0"/>
              </a:rPr>
              <a:t>Service </a:t>
            </a:r>
            <a:r>
              <a:rPr lang="en-US" altLang="en-US" b="1" dirty="0" smtClean="0">
                <a:latin typeface="Tahoma" pitchFamily="34" charset="0"/>
              </a:rPr>
              <a:t>Offerings</a:t>
            </a:r>
            <a:endParaRPr lang="en-US" altLang="en-US" b="1" dirty="0">
              <a:latin typeface="Tahoma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 rot="5400000">
            <a:off x="0" y="3429000"/>
            <a:ext cx="3657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wrap="none" anchor="ctr"/>
          <a:lstStyle/>
          <a:p>
            <a:pPr algn="ctr"/>
            <a:r>
              <a:rPr lang="en-US" altLang="en-US" b="1" dirty="0" smtClean="0">
                <a:latin typeface="Tahoma" pitchFamily="34" charset="0"/>
              </a:rPr>
              <a:t>Channels</a:t>
            </a:r>
            <a:endParaRPr lang="en-US" altLang="en-US" b="1" dirty="0">
              <a:latin typeface="Tahoma" pitchFamily="34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743200" y="5581650"/>
            <a:ext cx="3657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b="1">
                <a:latin typeface="Tahoma" pitchFamily="34" charset="0"/>
              </a:rPr>
              <a:t>Intellectual Property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149600" y="2819400"/>
            <a:ext cx="2870200" cy="175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2800" b="1">
                <a:latin typeface="Tahoma" pitchFamily="34" charset="0"/>
              </a:rPr>
              <a:t>IntelliVen</a:t>
            </a:r>
          </a:p>
          <a:p>
            <a:pPr algn="ctr"/>
            <a:r>
              <a:rPr lang="en-US" altLang="en-US" sz="2800" b="1">
                <a:latin typeface="Tahoma" pitchFamily="34" charset="0"/>
              </a:rPr>
              <a:t>Clients</a:t>
            </a:r>
            <a:endParaRPr lang="en-US" altLang="en-US" b="1"/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4254500" y="4724400"/>
            <a:ext cx="660400" cy="762000"/>
          </a:xfrm>
          <a:prstGeom prst="upDownArrow">
            <a:avLst>
              <a:gd name="adj1" fmla="val 37981"/>
              <a:gd name="adj2" fmla="val 3028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2286000" y="3352800"/>
            <a:ext cx="685800" cy="685800"/>
          </a:xfrm>
          <a:prstGeom prst="rightArrow">
            <a:avLst>
              <a:gd name="adj1" fmla="val 40000"/>
              <a:gd name="adj2" fmla="val 225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 flipH="1">
            <a:off x="6172200" y="3352800"/>
            <a:ext cx="725488" cy="685800"/>
          </a:xfrm>
          <a:prstGeom prst="rightArrow">
            <a:avLst>
              <a:gd name="adj1" fmla="val 40426"/>
              <a:gd name="adj2" fmla="val 31256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 rot="5400000">
            <a:off x="4241800" y="2051050"/>
            <a:ext cx="685800" cy="698500"/>
          </a:xfrm>
          <a:prstGeom prst="rightArrow">
            <a:avLst>
              <a:gd name="adj1" fmla="val 39583"/>
              <a:gd name="adj2" fmla="val 30213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endParaRPr lang="en-US" alt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755900" y="1014046"/>
            <a:ext cx="3657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b="1">
                <a:latin typeface="Tahoma" pitchFamily="34" charset="0"/>
              </a:rPr>
              <a:t>Affiliate</a:t>
            </a:r>
            <a:r>
              <a:rPr lang="en-US" altLang="en-US" sz="1600" b="1">
                <a:latin typeface="Tahoma" pitchFamily="34" charset="0"/>
              </a:rPr>
              <a:t> </a:t>
            </a:r>
            <a:r>
              <a:rPr lang="en-US" altLang="en-US" b="1">
                <a:latin typeface="Tahoma" pitchFamily="34" charset="0"/>
              </a:rPr>
              <a:t>Services</a:t>
            </a:r>
            <a:endParaRPr lang="en-US" altLang="en-US" sz="1600" b="1">
              <a:latin typeface="Tahoma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600333" y="1828800"/>
            <a:ext cx="796873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08417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4" name="AutoShape 20"/>
          <p:cNvSpPr>
            <a:spLocks noChangeArrowheads="1"/>
          </p:cNvSpPr>
          <p:nvPr/>
        </p:nvSpPr>
        <p:spPr bwMode="auto">
          <a:xfrm>
            <a:off x="3489244" y="3344863"/>
            <a:ext cx="647700" cy="577850"/>
          </a:xfrm>
          <a:prstGeom prst="rightArrow">
            <a:avLst>
              <a:gd name="adj1" fmla="val 33519"/>
              <a:gd name="adj2" fmla="val 36205"/>
            </a:avLst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38ED4"/>
                    </a:gs>
                    <a:gs pos="100000">
                      <a:srgbClr val="FFFFFF"/>
                    </a:gs>
                  </a:gsLst>
                  <a:lin ang="2700000" scaled="1"/>
                </a:gradFill>
              </a14:hiddenFill>
            </a:ext>
          </a:extLst>
        </p:spPr>
        <p:txBody>
          <a:bodyPr/>
          <a:lstStyle/>
          <a:p>
            <a:r>
              <a:rPr lang="en-US" altLang="en-US" dirty="0" smtClean="0"/>
              <a:t>IntelliVen Business </a:t>
            </a:r>
            <a:r>
              <a:rPr lang="en-US" altLang="en-US" dirty="0"/>
              <a:t>Components</a:t>
            </a:r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4443412" y="4088606"/>
            <a:ext cx="514350" cy="1092994"/>
          </a:xfrm>
          <a:prstGeom prst="upDownArrow">
            <a:avLst>
              <a:gd name="adj1" fmla="val 40120"/>
              <a:gd name="adj2" fmla="val 24384"/>
            </a:avLst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1962474" y="3867781"/>
            <a:ext cx="1041402" cy="33498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100" b="1" dirty="0" smtClean="0">
                <a:latin typeface="Arial Narrow" pitchFamily="34" charset="0"/>
              </a:rPr>
              <a:t>Past Clients</a:t>
            </a:r>
            <a:endParaRPr lang="en-US" altLang="en-US" sz="1100" b="1" dirty="0">
              <a:latin typeface="Arial Narrow" pitchFamily="34" charset="0"/>
            </a:endParaRP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1338385" y="4199674"/>
            <a:ext cx="1041400" cy="37232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en-US" sz="1100" b="1" dirty="0" smtClean="0">
                <a:latin typeface="Arial Narrow" pitchFamily="34" charset="0"/>
              </a:rPr>
              <a:t>Past Colleagues</a:t>
            </a:r>
            <a:endParaRPr lang="en-US" altLang="en-US" sz="1100" b="1" dirty="0">
              <a:latin typeface="Arial Narrow" pitchFamily="34" charset="0"/>
            </a:endParaRPr>
          </a:p>
        </p:txBody>
      </p:sp>
      <p:sp>
        <p:nvSpPr>
          <p:cNvPr id="31760" name="Oval 16"/>
          <p:cNvSpPr>
            <a:spLocks noChangeArrowheads="1"/>
          </p:cNvSpPr>
          <p:nvPr/>
        </p:nvSpPr>
        <p:spPr bwMode="auto">
          <a:xfrm>
            <a:off x="2362200" y="3474215"/>
            <a:ext cx="1041402" cy="33498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100" b="1" dirty="0" smtClean="0">
                <a:latin typeface="Arial Narrow" pitchFamily="34" charset="0"/>
              </a:rPr>
              <a:t>CEO Groups</a:t>
            </a:r>
            <a:endParaRPr lang="en-US" altLang="en-US" sz="1100" b="1" dirty="0">
              <a:latin typeface="Arial Narrow" pitchFamily="34" charset="0"/>
            </a:endParaRPr>
          </a:p>
        </p:txBody>
      </p:sp>
      <p:sp>
        <p:nvSpPr>
          <p:cNvPr id="31761" name="AutoShape 17"/>
          <p:cNvSpPr>
            <a:spLocks noChangeArrowheads="1"/>
          </p:cNvSpPr>
          <p:nvPr/>
        </p:nvSpPr>
        <p:spPr bwMode="auto">
          <a:xfrm rot="5400000">
            <a:off x="4243987" y="2544162"/>
            <a:ext cx="913199" cy="482600"/>
          </a:xfrm>
          <a:prstGeom prst="rightArrow">
            <a:avLst>
              <a:gd name="adj1" fmla="val 40796"/>
              <a:gd name="adj2" fmla="val 34544"/>
            </a:avLst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87388" y="1143000"/>
            <a:ext cx="7769225" cy="1081088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en-US" altLang="en-US" sz="1800" b="1" dirty="0">
              <a:latin typeface="Arial Narrow" pitchFamily="34" charset="0"/>
            </a:endParaRPr>
          </a:p>
          <a:p>
            <a:pPr algn="ctr">
              <a:spcBef>
                <a:spcPct val="50000"/>
              </a:spcBef>
            </a:pPr>
            <a:endParaRPr lang="en-US" altLang="en-US" sz="1800" b="1" dirty="0">
              <a:latin typeface="Arial Narrow" pitchFamily="34" charset="0"/>
            </a:endParaRP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2133600" y="1458913"/>
            <a:ext cx="1504950" cy="658812"/>
          </a:xfrm>
          <a:prstGeom prst="hexagon">
            <a:avLst>
              <a:gd name="adj" fmla="val 57108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100" b="1" dirty="0" smtClean="0">
                <a:solidFill>
                  <a:schemeClr val="tx2"/>
                </a:solidFill>
                <a:latin typeface="Arial Narrow" pitchFamily="34" charset="0"/>
              </a:rPr>
              <a:t>Executive Search</a:t>
            </a:r>
          </a:p>
          <a:p>
            <a:pPr algn="ctr"/>
            <a:r>
              <a:rPr lang="en-US" altLang="en-US" sz="1100" b="1" dirty="0" smtClean="0">
                <a:solidFill>
                  <a:schemeClr val="tx2"/>
                </a:solidFill>
                <a:latin typeface="Arial Narrow" pitchFamily="34" charset="0"/>
              </a:rPr>
              <a:t>(Cabot Stevens)</a:t>
            </a:r>
            <a:endParaRPr lang="en-US" altLang="en-US" sz="1100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526617" y="1458913"/>
            <a:ext cx="1504950" cy="658813"/>
          </a:xfrm>
          <a:prstGeom prst="hexagon">
            <a:avLst>
              <a:gd name="adj" fmla="val 57108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100" b="1" dirty="0" smtClean="0">
                <a:solidFill>
                  <a:schemeClr val="tx2"/>
                </a:solidFill>
                <a:latin typeface="Arial Narrow" pitchFamily="34" charset="0"/>
              </a:rPr>
              <a:t>Sales Capacity, </a:t>
            </a:r>
          </a:p>
          <a:p>
            <a:pPr algn="ctr"/>
            <a:r>
              <a:rPr lang="en-US" altLang="en-US" sz="1100" b="1" dirty="0" smtClean="0">
                <a:solidFill>
                  <a:schemeClr val="tx2"/>
                </a:solidFill>
                <a:latin typeface="Arial Narrow" pitchFamily="34" charset="0"/>
              </a:rPr>
              <a:t>Assessment,</a:t>
            </a:r>
          </a:p>
          <a:p>
            <a:pPr algn="ctr"/>
            <a:r>
              <a:rPr lang="en-US" altLang="en-US" sz="1100" b="1" dirty="0" smtClean="0">
                <a:solidFill>
                  <a:schemeClr val="tx2"/>
                </a:solidFill>
                <a:latin typeface="Arial Narrow" pitchFamily="34" charset="0"/>
              </a:rPr>
              <a:t>Training, Management</a:t>
            </a:r>
          </a:p>
          <a:p>
            <a:pPr algn="ctr"/>
            <a:r>
              <a:rPr lang="en-US" altLang="en-US" sz="1100" b="1" dirty="0">
                <a:solidFill>
                  <a:schemeClr val="tx2"/>
                </a:solidFill>
                <a:latin typeface="Arial Narrow" pitchFamily="34" charset="0"/>
              </a:rPr>
              <a:t>(</a:t>
            </a:r>
            <a:r>
              <a:rPr lang="en-US" altLang="en-US" sz="1100" b="1" dirty="0" smtClean="0">
                <a:solidFill>
                  <a:schemeClr val="tx2"/>
                </a:solidFill>
                <a:latin typeface="Arial Narrow" pitchFamily="34" charset="0"/>
              </a:rPr>
              <a:t>PeopleStretch)</a:t>
            </a:r>
            <a:endParaRPr lang="en-US" altLang="en-US" sz="1100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5276850" y="1458913"/>
            <a:ext cx="1504950" cy="658812"/>
          </a:xfrm>
          <a:prstGeom prst="hexagon">
            <a:avLst>
              <a:gd name="adj" fmla="val 57108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100" b="1">
                <a:solidFill>
                  <a:schemeClr val="tx2"/>
                </a:solidFill>
                <a:latin typeface="Arial Narrow" pitchFamily="34" charset="0"/>
              </a:rPr>
              <a:t>Financial</a:t>
            </a:r>
            <a:endParaRPr lang="en-US" altLang="en-US" sz="1100">
              <a:solidFill>
                <a:schemeClr val="tx2"/>
              </a:solidFill>
              <a:latin typeface="Arial Narrow" pitchFamily="34" charset="0"/>
            </a:endParaRPr>
          </a:p>
          <a:p>
            <a:pPr algn="ctr"/>
            <a:r>
              <a:rPr lang="en-US" altLang="en-US" sz="1100" b="1">
                <a:solidFill>
                  <a:schemeClr val="tx2"/>
                </a:solidFill>
                <a:latin typeface="Arial Narrow" pitchFamily="34" charset="0"/>
              </a:rPr>
              <a:t>Planning</a:t>
            </a:r>
          </a:p>
          <a:p>
            <a:pPr algn="ctr"/>
            <a:r>
              <a:rPr lang="en-US" altLang="en-US" sz="1100" b="1">
                <a:solidFill>
                  <a:schemeClr val="tx2"/>
                </a:solidFill>
                <a:latin typeface="Arial Narrow" pitchFamily="34" charset="0"/>
              </a:rPr>
              <a:t>(Mason Co.)</a:t>
            </a:r>
            <a:endParaRPr lang="en-US" altLang="en-US" sz="11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6800850" y="1458913"/>
            <a:ext cx="1504950" cy="658812"/>
          </a:xfrm>
          <a:prstGeom prst="hexagon">
            <a:avLst>
              <a:gd name="adj" fmla="val 57108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100" b="1" dirty="0" smtClean="0">
                <a:solidFill>
                  <a:schemeClr val="tx2"/>
                </a:solidFill>
                <a:latin typeface="Arial Narrow" pitchFamily="34" charset="0"/>
              </a:rPr>
              <a:t>Placement</a:t>
            </a:r>
            <a:endParaRPr lang="en-US" altLang="en-US" sz="1100" b="1" dirty="0">
              <a:solidFill>
                <a:schemeClr val="tx2"/>
              </a:solidFill>
              <a:latin typeface="Arial Narrow" pitchFamily="34" charset="0"/>
            </a:endParaRPr>
          </a:p>
          <a:p>
            <a:pPr algn="ctr"/>
            <a:r>
              <a:rPr lang="en-US" altLang="en-US" sz="1100" b="1" dirty="0" smtClean="0">
                <a:solidFill>
                  <a:schemeClr val="tx2"/>
                </a:solidFill>
                <a:latin typeface="Arial Narrow" pitchFamily="34" charset="0"/>
              </a:rPr>
              <a:t>(SER)</a:t>
            </a:r>
            <a:endParaRPr lang="en-US" altLang="en-US" sz="1100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31762" name="AutoShape 18"/>
          <p:cNvSpPr>
            <a:spLocks noChangeArrowheads="1"/>
          </p:cNvSpPr>
          <p:nvPr/>
        </p:nvSpPr>
        <p:spPr bwMode="auto">
          <a:xfrm>
            <a:off x="3733800" y="1458913"/>
            <a:ext cx="1504950" cy="658812"/>
          </a:xfrm>
          <a:prstGeom prst="hexagon">
            <a:avLst>
              <a:gd name="adj" fmla="val 57108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100" b="1" dirty="0" smtClean="0">
                <a:solidFill>
                  <a:schemeClr val="tx2"/>
                </a:solidFill>
                <a:latin typeface="Arial Narrow" pitchFamily="34" charset="0"/>
              </a:rPr>
              <a:t>Legal Services</a:t>
            </a:r>
          </a:p>
          <a:p>
            <a:pPr algn="ctr"/>
            <a:r>
              <a:rPr lang="en-US" altLang="en-US" sz="1100" b="1" dirty="0" smtClean="0">
                <a:solidFill>
                  <a:schemeClr val="tx2"/>
                </a:solidFill>
                <a:latin typeface="Arial Narrow" pitchFamily="34" charset="0"/>
              </a:rPr>
              <a:t>(Jim Sack)</a:t>
            </a:r>
            <a:endParaRPr lang="en-US" altLang="en-US" sz="1100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4578350" y="5699125"/>
            <a:ext cx="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4578350" y="5748338"/>
            <a:ext cx="0" cy="255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954088" y="5253038"/>
            <a:ext cx="1141412" cy="766762"/>
          </a:xfrm>
          <a:prstGeom prst="plus">
            <a:avLst>
              <a:gd name="adj" fmla="val 1263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200" b="1" dirty="0" smtClean="0">
                <a:latin typeface="Arial Narrow" pitchFamily="34" charset="0"/>
              </a:rPr>
              <a:t>Course</a:t>
            </a:r>
            <a:endParaRPr lang="en-US" altLang="en-US" sz="1200" b="1" dirty="0">
              <a:latin typeface="Arial Narrow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2146300" y="5310188"/>
            <a:ext cx="4876800" cy="323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300" b="1" dirty="0" smtClean="0">
                <a:latin typeface="Arial Narrow" pitchFamily="34" charset="0"/>
              </a:rPr>
              <a:t>Manage to Lead System</a:t>
            </a:r>
            <a:endParaRPr lang="en-US" altLang="en-US" sz="1300" b="1" dirty="0">
              <a:latin typeface="Arial Narrow" pitchFamily="34" charset="0"/>
            </a:endParaRP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2146300" y="5695950"/>
            <a:ext cx="4876800" cy="293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200" b="1" dirty="0">
                <a:latin typeface="Arial Narrow" pitchFamily="34" charset="0"/>
              </a:rPr>
              <a:t> </a:t>
            </a:r>
            <a:r>
              <a:rPr lang="en-US" altLang="en-US" sz="1200" b="1" dirty="0" smtClean="0">
                <a:latin typeface="Arial Narrow" pitchFamily="34" charset="0"/>
              </a:rPr>
              <a:t>Workshops                              </a:t>
            </a:r>
            <a:r>
              <a:rPr lang="en-US" altLang="en-US" sz="1200" b="1" dirty="0">
                <a:latin typeface="Arial Narrow" pitchFamily="34" charset="0"/>
              </a:rPr>
              <a:t>Assessments</a:t>
            </a:r>
          </a:p>
        </p:txBody>
      </p:sp>
      <p:sp>
        <p:nvSpPr>
          <p:cNvPr id="31767" name="AutoShape 23"/>
          <p:cNvSpPr>
            <a:spLocks noChangeArrowheads="1"/>
          </p:cNvSpPr>
          <p:nvPr/>
        </p:nvSpPr>
        <p:spPr bwMode="auto">
          <a:xfrm>
            <a:off x="7080250" y="5253038"/>
            <a:ext cx="1023938" cy="766762"/>
          </a:xfrm>
          <a:prstGeom prst="plus">
            <a:avLst>
              <a:gd name="adj" fmla="val 1251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200" b="1" dirty="0" smtClean="0">
                <a:latin typeface="Arial Narrow" pitchFamily="34" charset="0"/>
              </a:rPr>
              <a:t>Videos, Insights</a:t>
            </a:r>
          </a:p>
          <a:p>
            <a:pPr algn="ctr"/>
            <a:r>
              <a:rPr lang="en-US" altLang="en-US" sz="1200" b="1" dirty="0" smtClean="0">
                <a:latin typeface="Arial Narrow" pitchFamily="34" charset="0"/>
              </a:rPr>
              <a:t>Tools, Posts</a:t>
            </a:r>
            <a:endParaRPr lang="en-US" altLang="en-US" sz="1200" b="1" dirty="0">
              <a:latin typeface="Arial Narrow" pitchFamily="34" charset="0"/>
            </a:endParaRPr>
          </a:p>
        </p:txBody>
      </p:sp>
      <p:sp>
        <p:nvSpPr>
          <p:cNvPr id="31769" name="AutoShape 25"/>
          <p:cNvSpPr>
            <a:spLocks noChangeArrowheads="1"/>
          </p:cNvSpPr>
          <p:nvPr/>
        </p:nvSpPr>
        <p:spPr bwMode="auto">
          <a:xfrm flipH="1">
            <a:off x="5399126" y="3344863"/>
            <a:ext cx="893724" cy="577850"/>
          </a:xfrm>
          <a:prstGeom prst="rightArrow">
            <a:avLst>
              <a:gd name="adj1" fmla="val 33519"/>
              <a:gd name="adj2" fmla="val 36205"/>
            </a:avLst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6589713" y="2586038"/>
            <a:ext cx="1358900" cy="48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sz="1200" b="1" u="sng" dirty="0" smtClean="0">
              <a:latin typeface="Arial Narrow" pitchFamily="34" charset="0"/>
            </a:endParaRPr>
          </a:p>
          <a:p>
            <a:pPr algn="ctr"/>
            <a:r>
              <a:rPr lang="en-US" altLang="en-US" sz="1200" b="1" dirty="0" smtClean="0">
                <a:latin typeface="Arial Narrow" pitchFamily="34" charset="0"/>
              </a:rPr>
              <a:t>Leader</a:t>
            </a:r>
          </a:p>
          <a:p>
            <a:pPr algn="ctr"/>
            <a:r>
              <a:rPr lang="en-US" altLang="en-US" sz="1200" b="1" dirty="0" smtClean="0">
                <a:latin typeface="Arial Narrow" pitchFamily="34" charset="0"/>
              </a:rPr>
              <a:t>Development</a:t>
            </a:r>
            <a:endParaRPr lang="en-US" altLang="en-US" sz="1200" b="1" dirty="0">
              <a:latin typeface="Arial Narrow" pitchFamily="34" charset="0"/>
            </a:endParaRPr>
          </a:p>
          <a:p>
            <a:pPr algn="ctr"/>
            <a:endParaRPr lang="en-US" altLang="en-US" sz="1200" b="1" dirty="0">
              <a:latin typeface="Arial Narrow" pitchFamily="34" charset="0"/>
            </a:endParaRP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6589713" y="3244850"/>
            <a:ext cx="1358900" cy="427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sz="1200" b="1" u="sng" dirty="0">
              <a:latin typeface="Arial Narrow" pitchFamily="34" charset="0"/>
            </a:endParaRPr>
          </a:p>
          <a:p>
            <a:pPr algn="ctr"/>
            <a:r>
              <a:rPr lang="en-US" altLang="en-US" sz="1200" b="1" dirty="0">
                <a:latin typeface="Arial Narrow" pitchFamily="34" charset="0"/>
              </a:rPr>
              <a:t>Financial</a:t>
            </a:r>
          </a:p>
          <a:p>
            <a:pPr algn="ctr"/>
            <a:r>
              <a:rPr lang="en-US" altLang="en-US" sz="1200" b="1" dirty="0">
                <a:latin typeface="Arial Narrow" pitchFamily="34" charset="0"/>
              </a:rPr>
              <a:t>Management Services</a:t>
            </a:r>
          </a:p>
          <a:p>
            <a:pPr algn="ctr"/>
            <a:endParaRPr lang="en-US" altLang="en-US" sz="1200" b="1" dirty="0">
              <a:latin typeface="Arial Narrow" pitchFamily="34" charset="0"/>
            </a:endParaRPr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6589713" y="4454525"/>
            <a:ext cx="1358900" cy="4429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sz="1200" b="1" dirty="0">
              <a:latin typeface="Arial Narrow" pitchFamily="34" charset="0"/>
            </a:endParaRPr>
          </a:p>
          <a:p>
            <a:pPr algn="ctr"/>
            <a:r>
              <a:rPr lang="en-US" altLang="en-US" sz="1200" b="1" dirty="0" smtClean="0">
                <a:latin typeface="Arial Narrow" pitchFamily="34" charset="0"/>
              </a:rPr>
              <a:t>Operations</a:t>
            </a:r>
            <a:endParaRPr lang="en-US" altLang="en-US" sz="1200" b="1" u="sng" dirty="0">
              <a:latin typeface="Arial Narrow" pitchFamily="34" charset="0"/>
            </a:endParaRPr>
          </a:p>
          <a:p>
            <a:pPr algn="ctr"/>
            <a:endParaRPr lang="en-US" altLang="en-US" sz="1200" b="1" dirty="0">
              <a:latin typeface="Arial Narrow" pitchFamily="34" charset="0"/>
            </a:endParaRPr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6589713" y="3875088"/>
            <a:ext cx="1358900" cy="4270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altLang="en-US" sz="1200" b="1" u="sng">
              <a:latin typeface="Arial Narrow" pitchFamily="34" charset="0"/>
            </a:endParaRPr>
          </a:p>
          <a:p>
            <a:pPr algn="ctr"/>
            <a:r>
              <a:rPr lang="en-US" altLang="en-US" sz="1200" b="1">
                <a:latin typeface="Arial Narrow" pitchFamily="34" charset="0"/>
              </a:rPr>
              <a:t>Market Development</a:t>
            </a:r>
          </a:p>
          <a:p>
            <a:pPr algn="ctr"/>
            <a:endParaRPr lang="en-US" altLang="en-US" sz="1200" b="1">
              <a:latin typeface="Arial Narrow" pitchFamily="34" charset="0"/>
            </a:endParaRPr>
          </a:p>
        </p:txBody>
      </p:sp>
      <p:sp>
        <p:nvSpPr>
          <p:cNvPr id="31782" name="Oval 38"/>
          <p:cNvSpPr>
            <a:spLocks noChangeArrowheads="1"/>
          </p:cNvSpPr>
          <p:nvPr/>
        </p:nvSpPr>
        <p:spPr bwMode="auto">
          <a:xfrm>
            <a:off x="1295400" y="3403232"/>
            <a:ext cx="1041400" cy="37232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en-US" sz="1100" b="1" dirty="0" smtClean="0">
                <a:latin typeface="Arial Narrow" pitchFamily="34" charset="0"/>
              </a:rPr>
              <a:t>Academia</a:t>
            </a:r>
            <a:endParaRPr lang="en-US" altLang="en-US" sz="1100" b="1" dirty="0">
              <a:latin typeface="Arial Narrow" pitchFamily="34" charset="0"/>
            </a:endParaRPr>
          </a:p>
        </p:txBody>
      </p:sp>
      <p:sp>
        <p:nvSpPr>
          <p:cNvPr id="36" name="Oval 4"/>
          <p:cNvSpPr>
            <a:spLocks noChangeArrowheads="1"/>
          </p:cNvSpPr>
          <p:nvPr/>
        </p:nvSpPr>
        <p:spPr bwMode="auto">
          <a:xfrm>
            <a:off x="1338385" y="2733652"/>
            <a:ext cx="1041402" cy="33498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100" b="1" dirty="0" smtClean="0">
                <a:latin typeface="Arial Narrow" pitchFamily="34" charset="0"/>
              </a:rPr>
              <a:t>Accountants</a:t>
            </a:r>
            <a:endParaRPr lang="en-US" altLang="en-US" sz="1100" b="1" dirty="0">
              <a:latin typeface="Arial Narrow" pitchFamily="34" charset="0"/>
            </a:endParaRPr>
          </a:p>
        </p:txBody>
      </p:sp>
      <p:sp>
        <p:nvSpPr>
          <p:cNvPr id="37" name="Oval 4"/>
          <p:cNvSpPr>
            <a:spLocks noChangeArrowheads="1"/>
          </p:cNvSpPr>
          <p:nvPr/>
        </p:nvSpPr>
        <p:spPr bwMode="auto">
          <a:xfrm>
            <a:off x="1985920" y="3068246"/>
            <a:ext cx="1041402" cy="33498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100" b="1" dirty="0" smtClean="0">
                <a:latin typeface="Arial Narrow" pitchFamily="34" charset="0"/>
              </a:rPr>
              <a:t>Web</a:t>
            </a:r>
            <a:endParaRPr lang="en-US" altLang="en-US" sz="1100" b="1" dirty="0">
              <a:latin typeface="Arial Narrow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9664" y="1028754"/>
            <a:ext cx="3070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Outside Resource Providers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3413274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Clients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5400000">
            <a:off x="7484755" y="3500716"/>
            <a:ext cx="160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Service Areas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88744" y="6172200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Intellectual Property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 rot="16200000">
            <a:off x="-166380" y="3378868"/>
            <a:ext cx="115929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Channels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3" name="Oval 4"/>
          <p:cNvSpPr>
            <a:spLocks noChangeArrowheads="1"/>
          </p:cNvSpPr>
          <p:nvPr/>
        </p:nvSpPr>
        <p:spPr bwMode="auto">
          <a:xfrm>
            <a:off x="699354" y="2354580"/>
            <a:ext cx="1041402" cy="33498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100" b="1" dirty="0" smtClean="0">
                <a:latin typeface="Arial Narrow" pitchFamily="34" charset="0"/>
              </a:rPr>
              <a:t>Investors</a:t>
            </a:r>
            <a:endParaRPr lang="en-US" altLang="en-US" sz="1100" b="1" dirty="0">
              <a:latin typeface="Arial Narrow" pitchFamily="34" charset="0"/>
            </a:endParaRPr>
          </a:p>
        </p:txBody>
      </p:sp>
      <p:sp>
        <p:nvSpPr>
          <p:cNvPr id="44" name="Oval 5"/>
          <p:cNvSpPr>
            <a:spLocks noChangeArrowheads="1"/>
          </p:cNvSpPr>
          <p:nvPr/>
        </p:nvSpPr>
        <p:spPr bwMode="auto">
          <a:xfrm>
            <a:off x="597932" y="4501935"/>
            <a:ext cx="1041400" cy="37232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en-US" sz="1100" b="1">
                <a:latin typeface="Arial Narrow" pitchFamily="34" charset="0"/>
              </a:rPr>
              <a:t>Search Firms</a:t>
            </a:r>
          </a:p>
        </p:txBody>
      </p:sp>
      <p:sp>
        <p:nvSpPr>
          <p:cNvPr id="45" name="Oval 16"/>
          <p:cNvSpPr>
            <a:spLocks noChangeArrowheads="1"/>
          </p:cNvSpPr>
          <p:nvPr/>
        </p:nvSpPr>
        <p:spPr bwMode="auto">
          <a:xfrm>
            <a:off x="597930" y="3068246"/>
            <a:ext cx="1041402" cy="33498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100" b="1">
                <a:latin typeface="Arial Narrow" pitchFamily="34" charset="0"/>
              </a:rPr>
              <a:t>Banks</a:t>
            </a:r>
          </a:p>
        </p:txBody>
      </p:sp>
      <p:sp>
        <p:nvSpPr>
          <p:cNvPr id="46" name="Oval 38"/>
          <p:cNvSpPr>
            <a:spLocks noChangeArrowheads="1"/>
          </p:cNvSpPr>
          <p:nvPr/>
        </p:nvSpPr>
        <p:spPr bwMode="auto">
          <a:xfrm>
            <a:off x="647114" y="3746794"/>
            <a:ext cx="1041400" cy="37232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en-US" sz="1100" b="1">
                <a:latin typeface="Arial Narrow" pitchFamily="34" charset="0"/>
              </a:rPr>
              <a:t>Law Firms</a:t>
            </a:r>
          </a:p>
        </p:txBody>
      </p:sp>
      <p:sp>
        <p:nvSpPr>
          <p:cNvPr id="47" name="Oval 5"/>
          <p:cNvSpPr>
            <a:spLocks noChangeArrowheads="1"/>
          </p:cNvSpPr>
          <p:nvPr/>
        </p:nvSpPr>
        <p:spPr bwMode="auto">
          <a:xfrm>
            <a:off x="12700" y="4097967"/>
            <a:ext cx="1041400" cy="37232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en-US" sz="1100" b="1" dirty="0" smtClean="0">
                <a:latin typeface="Arial Narrow" pitchFamily="34" charset="0"/>
              </a:rPr>
              <a:t>Association</a:t>
            </a:r>
          </a:p>
          <a:p>
            <a:pPr algn="ctr">
              <a:lnSpc>
                <a:spcPct val="80000"/>
              </a:lnSpc>
            </a:pPr>
            <a:r>
              <a:rPr lang="en-US" altLang="en-US" sz="1100" b="1" dirty="0" smtClean="0">
                <a:latin typeface="Arial Narrow" pitchFamily="34" charset="0"/>
              </a:rPr>
              <a:t>Speeches</a:t>
            </a:r>
            <a:endParaRPr lang="en-US" altLang="en-US" sz="1100" b="1" dirty="0">
              <a:latin typeface="Arial Narrow" pitchFamily="34" charset="0"/>
            </a:endParaRPr>
          </a:p>
        </p:txBody>
      </p:sp>
      <p:sp>
        <p:nvSpPr>
          <p:cNvPr id="48" name="Oval 5"/>
          <p:cNvSpPr>
            <a:spLocks noChangeArrowheads="1"/>
          </p:cNvSpPr>
          <p:nvPr/>
        </p:nvSpPr>
        <p:spPr bwMode="auto">
          <a:xfrm>
            <a:off x="25400" y="2641175"/>
            <a:ext cx="1041400" cy="37232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en-US" sz="1100" b="1" dirty="0" smtClean="0">
                <a:latin typeface="Arial Narrow" pitchFamily="34" charset="0"/>
              </a:rPr>
              <a:t>Direct Marketing</a:t>
            </a:r>
            <a:endParaRPr lang="en-US" altLang="en-US" sz="1100" b="1" dirty="0">
              <a:latin typeface="Arial Narrow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13266" y="2224088"/>
            <a:ext cx="796873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09277153"/>
      </p:ext>
    </p:extLst>
  </p:cSld>
  <p:clrMapOvr>
    <a:masterClrMapping/>
  </p:clrMapOvr>
</p:sld>
</file>

<file path=ppt/theme/theme1.xml><?xml version="1.0" encoding="utf-8"?>
<a:theme xmlns:a="http://schemas.openxmlformats.org/drawingml/2006/main" name="IntelliVen">
  <a:themeElements>
    <a:clrScheme name="Blank Presentation 1">
      <a:dk1>
        <a:srgbClr val="777777"/>
      </a:dk1>
      <a:lt1>
        <a:srgbClr val="FFFFFF"/>
      </a:lt1>
      <a:dk2>
        <a:srgbClr val="000000"/>
      </a:dk2>
      <a:lt2>
        <a:srgbClr val="404040"/>
      </a:lt2>
      <a:accent1>
        <a:srgbClr val="C0C0C0"/>
      </a:accent1>
      <a:accent2>
        <a:srgbClr val="777777"/>
      </a:accent2>
      <a:accent3>
        <a:srgbClr val="FFFFFF"/>
      </a:accent3>
      <a:accent4>
        <a:srgbClr val="656565"/>
      </a:accent4>
      <a:accent5>
        <a:srgbClr val="DCDCDC"/>
      </a:accent5>
      <a:accent6>
        <a:srgbClr val="6B6B6B"/>
      </a:accent6>
      <a:hlink>
        <a:srgbClr val="404040"/>
      </a:hlink>
      <a:folHlink>
        <a:srgbClr val="FF1D2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777777"/>
        </a:dk1>
        <a:lt1>
          <a:srgbClr val="FFFFFF"/>
        </a:lt1>
        <a:dk2>
          <a:srgbClr val="000000"/>
        </a:dk2>
        <a:lt2>
          <a:srgbClr val="404040"/>
        </a:lt2>
        <a:accent1>
          <a:srgbClr val="C0C0C0"/>
        </a:accent1>
        <a:accent2>
          <a:srgbClr val="777777"/>
        </a:accent2>
        <a:accent3>
          <a:srgbClr val="FFFFFF"/>
        </a:accent3>
        <a:accent4>
          <a:srgbClr val="656565"/>
        </a:accent4>
        <a:accent5>
          <a:srgbClr val="DCDCDC"/>
        </a:accent5>
        <a:accent6>
          <a:srgbClr val="6B6B6B"/>
        </a:accent6>
        <a:hlink>
          <a:srgbClr val="404040"/>
        </a:hlink>
        <a:folHlink>
          <a:srgbClr val="FF1D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ruth Divider Slides">
  <a:themeElements>
    <a:clrScheme name="">
      <a:dk1>
        <a:srgbClr val="777777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333399"/>
      </a:accent2>
      <a:accent3>
        <a:srgbClr val="FFFFFF"/>
      </a:accent3>
      <a:accent4>
        <a:srgbClr val="656565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2700" cap="flat" cmpd="sng" algn="ctr">
          <a:solidFill>
            <a:srgbClr val="77777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777777"/>
            </a:solidFill>
            <a:effectLst/>
            <a:latin typeface="Arial" pitchFamily="-110" charset="0"/>
            <a:ea typeface="ヒラギノ角ゴ ProN W3" pitchFamily="-110" charset="-128"/>
            <a:cs typeface="ヒラギノ角ゴ ProN W3" pitchFamily="-110" charset="-128"/>
            <a:sym typeface="Arial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2700" cap="flat" cmpd="sng" algn="ctr">
          <a:solidFill>
            <a:srgbClr val="77777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777777"/>
            </a:solidFill>
            <a:effectLst/>
            <a:latin typeface="Arial" pitchFamily="-110" charset="0"/>
            <a:ea typeface="ヒラギノ角ゴ ProN W3" pitchFamily="-110" charset="-128"/>
            <a:cs typeface="ヒラギノ角ゴ ProN W3" pitchFamily="-110" charset="-128"/>
            <a:sym typeface="Arial" pitchFamily="-110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IntelliVen</Template>
  <TotalTime>29</TotalTime>
  <Words>103</Words>
  <Application>Microsoft Office PowerPoint</Application>
  <PresentationFormat>On-screen Show (4:3)</PresentationFormat>
  <Paragraphs>56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IntelliVen</vt:lpstr>
      <vt:lpstr>Custom Design</vt:lpstr>
      <vt:lpstr>1_Custom Design</vt:lpstr>
      <vt:lpstr>Truth Divider Slides</vt:lpstr>
      <vt:lpstr>IntelliVen  Business Components</vt:lpstr>
      <vt:lpstr>IntelliVen Business Components</vt:lpstr>
      <vt:lpstr>IntelliVen Business Components</vt:lpstr>
    </vt:vector>
  </TitlesOfParts>
  <Company>Compusearch Software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D</dc:creator>
  <cp:lastModifiedBy>Peter D</cp:lastModifiedBy>
  <cp:revision>3</cp:revision>
  <dcterms:created xsi:type="dcterms:W3CDTF">2017-05-15T04:32:01Z</dcterms:created>
  <dcterms:modified xsi:type="dcterms:W3CDTF">2017-05-15T05:02:00Z</dcterms:modified>
</cp:coreProperties>
</file>