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3599" autoAdjust="0"/>
    <p:restoredTop sz="94660"/>
  </p:normalViewPr>
  <p:slideViewPr>
    <p:cSldViewPr>
      <p:cViewPr>
        <p:scale>
          <a:sx n="80" d="100"/>
          <a:sy n="80" d="100"/>
        </p:scale>
        <p:origin x="1782" y="3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7922B1-7356-45A8-82FE-D974FC6E1622}" type="datetimeFigureOut">
              <a:rPr lang="en-US" smtClean="0"/>
              <a:t>12/20/2018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6E1440-2DFB-4430-88DC-7CF34D9557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9016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   Step 1 – Who is the prospective customer and what is s/he</a:t>
            </a:r>
            <a:r>
              <a:rPr lang="en-US" sz="1200" b="0" i="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trying to do?  (name 1 issue/problem/project)</a:t>
            </a:r>
          </a:p>
          <a:p>
            <a:br>
              <a:rPr lang="en-US" dirty="0"/>
            </a:b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   Step 2 - What have others you worked with found hard about trying to do this? (name 2 things)</a:t>
            </a:r>
          </a:p>
          <a:p>
            <a:br>
              <a:rPr lang="en-US" dirty="0"/>
            </a:b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   Step 3 - What have others like the prospect done with this problem/project/issue to be successful - (name 2 things)</a:t>
            </a:r>
          </a:p>
          <a:p>
            <a:br>
              <a:rPr lang="en-US" dirty="0"/>
            </a:b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   Step 4 -  What do you see as the prospects options  (name 3 options - continue as you are, do X, do y)</a:t>
            </a:r>
          </a:p>
          <a:p>
            <a:br>
              <a:rPr lang="en-US" dirty="0"/>
            </a:b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   Step 5 -  What would you recommend to the customer as an approach (name 2 or 3 steps) and how could you help?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F8E0B5-1B4F-4D84-9472-E27ECE8B056D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12689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Main Title Slide">
    <p:bg bwMode="gray">
      <p:bgPr>
        <a:solidFill>
          <a:srgbClr val="0066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0" name="Rectangle 8"/>
          <p:cNvSpPr>
            <a:spLocks noGrp="1" noChangeArrowheads="1"/>
          </p:cNvSpPr>
          <p:nvPr>
            <p:ph type="ctrTitle" sz="quarter"/>
          </p:nvPr>
        </p:nvSpPr>
        <p:spPr bwMode="white">
          <a:xfrm>
            <a:off x="458788" y="695670"/>
            <a:ext cx="8229600" cy="2741613"/>
          </a:xfrm>
        </p:spPr>
        <p:txBody>
          <a:bodyPr/>
          <a:lstStyle>
            <a:lvl1pPr>
              <a:defRPr sz="50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3"/>
          <p:cNvSpPr>
            <a:spLocks noGrp="1"/>
          </p:cNvSpPr>
          <p:nvPr>
            <p:ph idx="1"/>
          </p:nvPr>
        </p:nvSpPr>
        <p:spPr bwMode="auto">
          <a:xfrm>
            <a:off x="464751" y="5065090"/>
            <a:ext cx="8239125" cy="13132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>
                <a:sym typeface="Arial" pitchFamily="-110" charset="0"/>
              </a:rPr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85015431"/>
      </p:ext>
    </p:extLst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1_Main Title Slide">
    <p:bg bwMode="gray">
      <p:bgPr>
        <a:solidFill>
          <a:srgbClr val="0066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0" name="Rectangle 8"/>
          <p:cNvSpPr>
            <a:spLocks noGrp="1" noChangeArrowheads="1"/>
          </p:cNvSpPr>
          <p:nvPr>
            <p:ph type="ctrTitle" sz="quarter"/>
          </p:nvPr>
        </p:nvSpPr>
        <p:spPr bwMode="white">
          <a:xfrm>
            <a:off x="458788" y="695670"/>
            <a:ext cx="8229600" cy="2741613"/>
          </a:xfrm>
        </p:spPr>
        <p:txBody>
          <a:bodyPr/>
          <a:lstStyle>
            <a:lvl1pPr>
              <a:defRPr sz="50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51080011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8788" y="1844290"/>
            <a:ext cx="8229600" cy="4113213"/>
          </a:xfrm>
        </p:spPr>
        <p:txBody>
          <a:bodyPr/>
          <a:lstStyle>
            <a:lvl1pPr>
              <a:defRPr>
                <a:solidFill>
                  <a:srgbClr val="595959"/>
                </a:solidFill>
              </a:defRPr>
            </a:lvl1pPr>
            <a:lvl2pPr>
              <a:defRPr>
                <a:solidFill>
                  <a:srgbClr val="595959"/>
                </a:solidFill>
              </a:defRPr>
            </a:lvl2pPr>
            <a:lvl3pPr>
              <a:defRPr>
                <a:solidFill>
                  <a:srgbClr val="595959"/>
                </a:solidFill>
              </a:defRPr>
            </a:lvl3pPr>
            <a:lvl4pPr>
              <a:defRPr>
                <a:solidFill>
                  <a:srgbClr val="595959"/>
                </a:solidFill>
              </a:defRPr>
            </a:lvl4pPr>
            <a:lvl5pPr>
              <a:defRPr>
                <a:solidFill>
                  <a:srgbClr val="595959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6897491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8788" y="1844290"/>
            <a:ext cx="4038600" cy="4113213"/>
          </a:xfrm>
        </p:spPr>
        <p:txBody>
          <a:bodyPr/>
          <a:lstStyle>
            <a:lvl1pPr>
              <a:defRPr sz="2800">
                <a:solidFill>
                  <a:srgbClr val="595959"/>
                </a:solidFill>
              </a:defRPr>
            </a:lvl1pPr>
            <a:lvl2pPr>
              <a:defRPr sz="2400">
                <a:solidFill>
                  <a:srgbClr val="595959"/>
                </a:solidFill>
              </a:defRPr>
            </a:lvl2pPr>
            <a:lvl3pPr>
              <a:defRPr sz="2000">
                <a:solidFill>
                  <a:srgbClr val="595959"/>
                </a:solidFill>
              </a:defRPr>
            </a:lvl3pPr>
            <a:lvl4pPr>
              <a:defRPr sz="1800">
                <a:solidFill>
                  <a:srgbClr val="595959"/>
                </a:solidFill>
              </a:defRPr>
            </a:lvl4pPr>
            <a:lvl5pPr>
              <a:defRPr sz="1800">
                <a:solidFill>
                  <a:srgbClr val="595959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9788" y="1844290"/>
            <a:ext cx="40386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081505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27"/>
          <p:cNvSpPr>
            <a:spLocks noGrp="1"/>
          </p:cNvSpPr>
          <p:nvPr>
            <p:ph type="dt" sz="half" idx="10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+mn-ea"/>
                <a:cs typeface="Times New Roman" pitchFamily="18" charset="0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kumimoji="1" lang="en-US" sz="2200" b="1">
              <a:solidFill>
                <a:srgbClr val="777777"/>
              </a:solidFill>
              <a:latin typeface="Arial Narrow" pitchFamily="34" charset="0"/>
            </a:endParaRPr>
          </a:p>
        </p:txBody>
      </p:sp>
      <p:sp>
        <p:nvSpPr>
          <p:cNvPr id="5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/>
          <a:lstStyle>
            <a:lvl1pPr>
              <a:defRPr>
                <a:ea typeface="+mn-ea"/>
                <a:cs typeface="Times New Roman" pitchFamily="18" charset="0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kumimoji="1" lang="en-US" sz="2200" b="1">
              <a:solidFill>
                <a:srgbClr val="777777"/>
              </a:solidFill>
              <a:latin typeface="Arial Narrow" pitchFamily="34" charset="0"/>
            </a:endParaRPr>
          </a:p>
        </p:txBody>
      </p:sp>
      <p:sp>
        <p:nvSpPr>
          <p:cNvPr id="6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  <a:ea typeface="+mn-ea"/>
                <a:cs typeface="Times New Roman" pitchFamily="18" charset="0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ABFECA83-5505-4150-8635-5494CCAEAAF7}" type="slidenum">
              <a:rPr kumimoji="1" lang="en-US" sz="2200" b="1">
                <a:solidFill>
                  <a:srgbClr val="FFFFFF">
                    <a:shade val="75000"/>
                  </a:srgbClr>
                </a:solidFill>
                <a:latin typeface="Arial Narrow" pitchFamily="34" charset="0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kumimoji="1" lang="en-US" sz="2200" b="1" dirty="0">
              <a:solidFill>
                <a:srgbClr val="FFFFFF">
                  <a:shade val="75000"/>
                </a:srgbClr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260355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/>
          <a:lstStyle>
            <a:lvl1pPr>
              <a:defRPr>
                <a:ea typeface="+mn-ea"/>
                <a:cs typeface="Times New Roman" pitchFamily="18" charset="0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kumimoji="1" lang="en-US" sz="2200" b="1">
              <a:solidFill>
                <a:srgbClr val="777777"/>
              </a:solidFill>
              <a:latin typeface="Arial Narrow" pitchFamily="34" charset="0"/>
            </a:endParaRP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1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+mn-ea"/>
                <a:cs typeface="Times New Roman" pitchFamily="18" charset="0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B0A5E171-DD4A-4684-B278-077C448D87B2}" type="datetimeFigureOut">
              <a:rPr kumimoji="1" lang="en-US" sz="2200" b="1">
                <a:solidFill>
                  <a:srgbClr val="777777"/>
                </a:solidFill>
                <a:latin typeface="Arial Narrow" pitchFamily="34" charset="0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12/20/2018</a:t>
            </a:fld>
            <a:endParaRPr kumimoji="1" lang="en-US" sz="2200" b="1">
              <a:solidFill>
                <a:srgbClr val="777777"/>
              </a:solidFill>
              <a:latin typeface="Arial Narrow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  <a:ea typeface="+mn-ea"/>
                <a:cs typeface="Times New Roman" pitchFamily="18" charset="0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D468FE60-C192-460B-9D2D-2C7AAD56F813}" type="slidenum">
              <a:rPr kumimoji="1" lang="en-US" sz="2200" b="1">
                <a:solidFill>
                  <a:srgbClr val="FFFFFF">
                    <a:shade val="75000"/>
                  </a:srgbClr>
                </a:solidFill>
                <a:latin typeface="Arial Narrow" pitchFamily="34" charset="0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kumimoji="1" lang="en-US" sz="2200" b="1">
              <a:solidFill>
                <a:srgbClr val="FFFFFF">
                  <a:shade val="75000"/>
                </a:srgbClr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448762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+mn-ea"/>
                <a:cs typeface="Times New Roman" pitchFamily="18" charset="0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01A3F6EF-8940-40DB-ADA3-8063048202F9}" type="datetimeFigureOut">
              <a:rPr kumimoji="1" lang="en-US" sz="2200" b="1">
                <a:solidFill>
                  <a:srgbClr val="777777"/>
                </a:solidFill>
                <a:latin typeface="Arial Narrow" pitchFamily="34" charset="0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12/20/2018</a:t>
            </a:fld>
            <a:endParaRPr kumimoji="1" lang="en-US" sz="2200" b="1">
              <a:solidFill>
                <a:srgbClr val="777777"/>
              </a:solidFill>
              <a:latin typeface="Arial Narrow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/>
          <a:lstStyle>
            <a:lvl1pPr>
              <a:defRPr>
                <a:ea typeface="+mn-ea"/>
                <a:cs typeface="Times New Roman" pitchFamily="18" charset="0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kumimoji="1" lang="en-US" sz="2200" b="1">
              <a:solidFill>
                <a:srgbClr val="777777"/>
              </a:solidFill>
              <a:latin typeface="Arial Narrow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1039813"/>
            <a:ext cx="457200" cy="441325"/>
          </a:xfrm>
          <a:prstGeom prst="rect">
            <a:avLst/>
          </a:prstGeom>
        </p:spPr>
        <p:txBody>
          <a:bodyPr/>
          <a:lstStyle>
            <a:lvl1pPr>
              <a:defRPr>
                <a:ea typeface="+mn-ea"/>
                <a:cs typeface="Times New Roman" pitchFamily="18" charset="0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43E28DD2-89FB-4689-91A2-8890726E51F9}" type="slidenum">
              <a:rPr kumimoji="1" lang="en-US" sz="2200" b="1">
                <a:solidFill>
                  <a:srgbClr val="777777"/>
                </a:solidFill>
                <a:latin typeface="Arial Narrow" pitchFamily="34" charset="0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kumimoji="1" lang="en-US" sz="2200" b="1">
              <a:solidFill>
                <a:srgbClr val="777777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031023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/>
              <a:t>Drag picture to placeholder or click icon to add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  <a:prstGeom prst="rect">
            <a:avLst/>
          </a:prstGeom>
        </p:spPr>
        <p:txBody>
          <a:bodyPr/>
          <a:lstStyle>
            <a:lvl1pPr>
              <a:defRPr>
                <a:ea typeface="+mn-ea"/>
                <a:cs typeface="Times New Roman" pitchFamily="18" charset="0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D8622FD7-0361-4826-AE75-A62051863D7F}" type="slidenum">
              <a:rPr kumimoji="1" lang="en-US" sz="2200" b="1">
                <a:solidFill>
                  <a:srgbClr val="777777"/>
                </a:solidFill>
                <a:latin typeface="Arial Narrow" pitchFamily="34" charset="0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kumimoji="1" lang="en-US" sz="2200" b="1">
              <a:solidFill>
                <a:srgbClr val="777777"/>
              </a:solidFill>
              <a:latin typeface="Arial Narrow" pitchFamily="34" charset="0"/>
            </a:endParaRP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1"/>
          </p:nvPr>
        </p:nvSpPr>
        <p:spPr>
          <a:xfrm>
            <a:off x="5788025" y="6405563"/>
            <a:ext cx="3044825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+mn-ea"/>
                <a:cs typeface="Times New Roman" pitchFamily="18" charset="0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685AD3D6-DF4B-4C15-9D92-FC812EBABC66}" type="datetimeFigureOut">
              <a:rPr kumimoji="1" lang="en-US" sz="2200" b="1">
                <a:solidFill>
                  <a:srgbClr val="777777"/>
                </a:solidFill>
                <a:latin typeface="Arial Narrow" pitchFamily="34" charset="0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12/20/2018</a:t>
            </a:fld>
            <a:endParaRPr kumimoji="1" lang="en-US" sz="2200" b="1">
              <a:solidFill>
                <a:srgbClr val="777777"/>
              </a:solidFill>
              <a:latin typeface="Arial Narrow" pitchFamily="34" charset="0"/>
            </a:endParaRPr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584575" cy="366713"/>
          </a:xfrm>
          <a:prstGeom prst="rect">
            <a:avLst/>
          </a:prstGeom>
        </p:spPr>
        <p:txBody>
          <a:bodyPr/>
          <a:lstStyle>
            <a:lvl1pPr>
              <a:defRPr>
                <a:ea typeface="+mn-ea"/>
                <a:cs typeface="Times New Roman" pitchFamily="18" charset="0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kumimoji="1" lang="en-US" sz="2200" b="1">
              <a:solidFill>
                <a:srgbClr val="777777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38742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>
          <a:xfrm>
            <a:off x="7391400" y="6594475"/>
            <a:ext cx="1752600" cy="244475"/>
          </a:xfrm>
          <a:prstGeom prst="rect">
            <a:avLst/>
          </a:prstGeom>
        </p:spPr>
        <p:txBody>
          <a:bodyPr/>
          <a:lstStyle>
            <a:lvl1pPr>
              <a:defRPr>
                <a:ea typeface="+mn-ea"/>
                <a:cs typeface="Times New Roman" pitchFamily="18" charset="0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F3D9BF9D-FA44-4045-94AC-986C00267CDD}" type="slidenum">
              <a:rPr kumimoji="1" lang="en-US" sz="2200" b="1">
                <a:solidFill>
                  <a:srgbClr val="777777"/>
                </a:solidFill>
                <a:latin typeface="Arial Narrow" pitchFamily="34" charset="0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kumimoji="1" lang="en-US" sz="2200" b="1">
              <a:solidFill>
                <a:srgbClr val="777777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5986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8788" y="393700"/>
            <a:ext cx="8229600" cy="1435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8788" y="1828800"/>
            <a:ext cx="8229600" cy="4113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5"/>
          <p:cNvSpPr txBox="1">
            <a:spLocks/>
          </p:cNvSpPr>
          <p:nvPr/>
        </p:nvSpPr>
        <p:spPr>
          <a:xfrm>
            <a:off x="8348663" y="6216650"/>
            <a:ext cx="331787" cy="555625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en-US"/>
            </a:defPPr>
            <a:lvl1pPr marL="0" algn="r" defTabSz="457200" rtl="0" eaLnBrk="1" latinLnBrk="0" hangingPunct="1">
              <a:defRPr sz="800" kern="1200" smtClean="0">
                <a:solidFill>
                  <a:srgbClr val="777777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AA7FD866-B5E6-4911-BEBE-F460FCC610A5}" type="slidenum">
              <a:rPr kumimoji="1" lang="en-US" sz="1000" b="1">
                <a:ea typeface="ヒラギノ角ゴ ProN W3" pitchFamily="-110" charset="-128"/>
                <a:cs typeface="ヒラギノ角ゴ ProN W3" pitchFamily="-110" charset="-128"/>
                <a:sym typeface="Arial" pitchFamily="-110" charset="0"/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kumimoji="1" lang="en-US" sz="1000" b="1" dirty="0">
              <a:ea typeface="ヒラギノ角ゴ ProN W3" pitchFamily="-110" charset="-128"/>
              <a:cs typeface="ヒラギノ角ゴ ProN W3" pitchFamily="-110" charset="-128"/>
              <a:sym typeface="Arial" pitchFamily="-110" charset="0"/>
            </a:endParaRPr>
          </a:p>
        </p:txBody>
      </p:sp>
      <p:pic>
        <p:nvPicPr>
          <p:cNvPr id="1029" name="Picture 2" descr="logo_only_LD_gray.png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788" y="6424613"/>
            <a:ext cx="703262" cy="120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577254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F30617"/>
          </a:solidFill>
          <a:latin typeface="Arial" charset="0"/>
          <a:ea typeface="ＭＳ Ｐゴシック" charset="-128"/>
          <a:cs typeface="ＭＳ Ｐゴシック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F30617"/>
          </a:solidFill>
          <a:latin typeface="Arial" charset="0"/>
          <a:ea typeface="ＭＳ Ｐゴシック" charset="-128"/>
          <a:cs typeface="ＭＳ Ｐゴシック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F30617"/>
          </a:solidFill>
          <a:latin typeface="Arial" charset="0"/>
          <a:ea typeface="ＭＳ Ｐゴシック" charset="-128"/>
          <a:cs typeface="ＭＳ Ｐゴシック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F30617"/>
          </a:solidFill>
          <a:latin typeface="Arial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rgbClr val="595959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rgbClr val="595959"/>
          </a:solidFill>
          <a:latin typeface="+mn-lt"/>
          <a:ea typeface="+mn-ea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rgbClr val="595959"/>
          </a:solidFill>
          <a:latin typeface="+mn-lt"/>
          <a:ea typeface="+mn-ea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595959"/>
          </a:solidFill>
          <a:latin typeface="+mn-lt"/>
          <a:ea typeface="+mn-ea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595959"/>
          </a:solidFill>
          <a:latin typeface="+mn-lt"/>
          <a:ea typeface="+mn-ea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381000" y="266700"/>
            <a:ext cx="2286000" cy="2971800"/>
          </a:xfrm>
          <a:prstGeom prst="rect">
            <a:avLst/>
          </a:prstGeom>
          <a:solidFill>
            <a:srgbClr val="1F98FF"/>
          </a:solidFill>
          <a:ln w="12700" cmpd="sng">
            <a:solidFill>
              <a:srgbClr val="1F98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 sz="1400" dirty="0">
              <a:solidFill>
                <a:srgbClr val="FFFFFF"/>
              </a:solidFill>
              <a:cs typeface="Arial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6514618" y="3599727"/>
            <a:ext cx="2286000" cy="2971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6477000" y="266700"/>
            <a:ext cx="2286000" cy="2971800"/>
          </a:xfrm>
          <a:prstGeom prst="rect">
            <a:avLst/>
          </a:prstGeom>
          <a:solidFill>
            <a:srgbClr val="1F98FF"/>
          </a:solidFill>
          <a:ln w="12700" cmpd="sng">
            <a:solidFill>
              <a:srgbClr val="1F98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/>
            <a:endParaRPr lang="en-US" sz="1400" b="1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3352800" y="1905000"/>
            <a:ext cx="2286000" cy="2971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381000" y="3599727"/>
            <a:ext cx="2286000" cy="2971800"/>
          </a:xfrm>
          <a:prstGeom prst="rect">
            <a:avLst/>
          </a:prstGeom>
          <a:solidFill>
            <a:srgbClr val="1F98FF"/>
          </a:solidFill>
          <a:ln w="12700" cmpd="sng">
            <a:solidFill>
              <a:srgbClr val="1F98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/>
            <a:r>
              <a:rPr lang="en-US" sz="1400" b="1" dirty="0">
                <a:solidFill>
                  <a:srgbClr val="000000"/>
                </a:solidFill>
              </a:rPr>
              <a:t>What is hard: </a:t>
            </a:r>
          </a:p>
          <a:p>
            <a:pPr defTabSz="457200"/>
            <a:endParaRPr lang="en-US" sz="1400" dirty="0">
              <a:solidFill>
                <a:srgbClr val="FFFFFF"/>
              </a:solidFill>
              <a:cs typeface="Arial"/>
            </a:endParaRPr>
          </a:p>
          <a:p>
            <a:pPr defTabSz="457200"/>
            <a:r>
              <a:rPr lang="en-US" sz="1400" b="1" dirty="0">
                <a:solidFill>
                  <a:schemeClr val="tx2"/>
                </a:solidFill>
                <a:cs typeface="Arial"/>
              </a:rPr>
              <a:t>1.</a:t>
            </a:r>
          </a:p>
          <a:p>
            <a:pPr defTabSz="457200"/>
            <a:endParaRPr lang="en-US" sz="1400" b="1" dirty="0">
              <a:solidFill>
                <a:schemeClr val="tx2"/>
              </a:solidFill>
              <a:cs typeface="Arial"/>
            </a:endParaRPr>
          </a:p>
          <a:p>
            <a:pPr defTabSz="457200"/>
            <a:r>
              <a:rPr lang="en-US" sz="1400" b="1" dirty="0">
                <a:solidFill>
                  <a:schemeClr val="tx2"/>
                </a:solidFill>
                <a:cs typeface="Arial"/>
              </a:rPr>
              <a:t>2.</a:t>
            </a:r>
          </a:p>
          <a:p>
            <a:pPr defTabSz="457200"/>
            <a:endParaRPr lang="en-US" sz="1400" b="1" dirty="0">
              <a:solidFill>
                <a:schemeClr val="tx2"/>
              </a:solidFill>
              <a:cs typeface="Arial"/>
            </a:endParaRPr>
          </a:p>
          <a:p>
            <a:pPr defTabSz="457200"/>
            <a:r>
              <a:rPr lang="en-US" sz="1400" b="1" dirty="0">
                <a:solidFill>
                  <a:schemeClr val="tx2"/>
                </a:solidFill>
                <a:cs typeface="Arial"/>
              </a:rPr>
              <a:t>3.</a:t>
            </a:r>
          </a:p>
          <a:p>
            <a:pPr defTabSz="457200"/>
            <a:endParaRPr lang="en-US" sz="1400" b="1" dirty="0">
              <a:solidFill>
                <a:schemeClr val="tx2"/>
              </a:solidFill>
              <a:cs typeface="Arial"/>
            </a:endParaRPr>
          </a:p>
          <a:p>
            <a:pPr defTabSz="457200"/>
            <a:r>
              <a:rPr lang="en-US" sz="1400" b="1" dirty="0">
                <a:solidFill>
                  <a:schemeClr val="tx2"/>
                </a:solidFill>
                <a:cs typeface="Arial"/>
              </a:rPr>
              <a:t>4.</a:t>
            </a:r>
          </a:p>
          <a:p>
            <a:pPr defTabSz="457200"/>
            <a:endParaRPr lang="en-US" sz="1400" b="1" dirty="0">
              <a:solidFill>
                <a:schemeClr val="tx2"/>
              </a:solidFill>
              <a:cs typeface="Arial"/>
            </a:endParaRPr>
          </a:p>
          <a:p>
            <a:pPr defTabSz="457200"/>
            <a:r>
              <a:rPr lang="en-US" sz="1400" b="1" dirty="0">
                <a:solidFill>
                  <a:schemeClr val="tx2"/>
                </a:solidFill>
                <a:cs typeface="Arial"/>
              </a:rPr>
              <a:t>5.</a:t>
            </a:r>
            <a:endParaRPr lang="en-US" sz="1400" b="1" dirty="0">
              <a:solidFill>
                <a:srgbClr val="FFFFFF"/>
              </a:solidFill>
              <a:cs typeface="Arial"/>
            </a:endParaRPr>
          </a:p>
          <a:p>
            <a:pPr algn="ctr" defTabSz="457200"/>
            <a:endParaRPr lang="en-US" sz="1400" dirty="0">
              <a:solidFill>
                <a:srgbClr val="FFFFFF"/>
              </a:solidFill>
              <a:cs typeface="Arial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81000" y="304800"/>
            <a:ext cx="2286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rgbClr val="000000"/>
                </a:solidFill>
              </a:rPr>
              <a:t>Who is trying to do What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02220" y="990600"/>
            <a:ext cx="203618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</a:rPr>
              <a:t>Who</a:t>
            </a:r>
            <a:r>
              <a:rPr lang="en-US" sz="1400" dirty="0">
                <a:solidFill>
                  <a:srgbClr val="000000"/>
                </a:solidFill>
              </a:rPr>
              <a:t>:</a:t>
            </a:r>
          </a:p>
          <a:p>
            <a:endParaRPr lang="en-US" sz="1400" dirty="0">
              <a:solidFill>
                <a:srgbClr val="000000"/>
              </a:solidFill>
            </a:endParaRPr>
          </a:p>
          <a:p>
            <a:endParaRPr lang="en-US" sz="1400" dirty="0">
              <a:solidFill>
                <a:srgbClr val="000000"/>
              </a:solidFill>
            </a:endParaRPr>
          </a:p>
          <a:p>
            <a:endParaRPr lang="en-US" sz="1400" dirty="0">
              <a:solidFill>
                <a:srgbClr val="000000"/>
              </a:solidFill>
            </a:endParaRPr>
          </a:p>
          <a:p>
            <a:endParaRPr lang="en-US" sz="1400" dirty="0">
              <a:solidFill>
                <a:srgbClr val="000000"/>
              </a:solidFill>
            </a:endParaRPr>
          </a:p>
          <a:p>
            <a:r>
              <a:rPr lang="en-US" sz="1400" b="1" dirty="0">
                <a:solidFill>
                  <a:srgbClr val="000000"/>
                </a:solidFill>
              </a:rPr>
              <a:t>What</a:t>
            </a:r>
            <a:r>
              <a:rPr lang="en-US" sz="1400" dirty="0">
                <a:solidFill>
                  <a:srgbClr val="000000"/>
                </a:solidFill>
              </a:rPr>
              <a:t>:</a:t>
            </a:r>
            <a:endParaRPr lang="en-US" sz="1400" dirty="0">
              <a:solidFill>
                <a:srgbClr val="FFFFFF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352800" y="1905000"/>
            <a:ext cx="2286000" cy="4260741"/>
          </a:xfrm>
          <a:prstGeom prst="rect">
            <a:avLst/>
          </a:prstGeom>
          <a:solidFill>
            <a:srgbClr val="1F98FF"/>
          </a:solidFill>
          <a:ln w="12700" cmpd="sng">
            <a:solidFill>
              <a:srgbClr val="1F98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ctr" defTabSz="457200">
              <a:defRPr sz="1400">
                <a:solidFill>
                  <a:srgbClr val="FFFFFF"/>
                </a:solidFill>
                <a:cs typeface="Arial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algn="l"/>
            <a:r>
              <a:rPr lang="en-US" b="1" dirty="0">
                <a:solidFill>
                  <a:srgbClr val="000000"/>
                </a:solidFill>
                <a:cs typeface="+mn-cs"/>
              </a:rPr>
              <a:t>What the best do:</a:t>
            </a:r>
          </a:p>
          <a:p>
            <a:pPr algn="l"/>
            <a:endParaRPr lang="en-US" b="1" dirty="0">
              <a:solidFill>
                <a:srgbClr val="000000"/>
              </a:solidFill>
              <a:cs typeface="+mn-cs"/>
            </a:endParaRPr>
          </a:p>
          <a:p>
            <a:pPr algn="l"/>
            <a:endParaRPr lang="en-US" b="1" dirty="0">
              <a:solidFill>
                <a:srgbClr val="000000"/>
              </a:solidFill>
              <a:cs typeface="+mn-cs"/>
            </a:endParaRPr>
          </a:p>
          <a:p>
            <a:pPr algn="l"/>
            <a:endParaRPr lang="en-US" b="1" dirty="0">
              <a:solidFill>
                <a:srgbClr val="000000"/>
              </a:solidFill>
              <a:cs typeface="+mn-cs"/>
            </a:endParaRPr>
          </a:p>
          <a:p>
            <a:pPr algn="l"/>
            <a:r>
              <a:rPr lang="en-US" b="1" dirty="0">
                <a:solidFill>
                  <a:schemeClr val="tx2"/>
                </a:solidFill>
              </a:rPr>
              <a:t>1.</a:t>
            </a:r>
          </a:p>
          <a:p>
            <a:pPr algn="l"/>
            <a:endParaRPr lang="en-US" b="1" dirty="0">
              <a:solidFill>
                <a:schemeClr val="tx2"/>
              </a:solidFill>
            </a:endParaRPr>
          </a:p>
          <a:p>
            <a:pPr algn="l"/>
            <a:endParaRPr lang="en-US" b="1" dirty="0">
              <a:solidFill>
                <a:schemeClr val="tx2"/>
              </a:solidFill>
            </a:endParaRPr>
          </a:p>
          <a:p>
            <a:pPr algn="l"/>
            <a:endParaRPr lang="en-US" b="1" dirty="0">
              <a:solidFill>
                <a:schemeClr val="tx2"/>
              </a:solidFill>
            </a:endParaRPr>
          </a:p>
          <a:p>
            <a:pPr algn="l"/>
            <a:endParaRPr lang="en-US" b="1" dirty="0">
              <a:solidFill>
                <a:schemeClr val="tx2"/>
              </a:solidFill>
            </a:endParaRPr>
          </a:p>
          <a:p>
            <a:pPr algn="l"/>
            <a:r>
              <a:rPr lang="en-US" b="1" dirty="0">
                <a:solidFill>
                  <a:schemeClr val="tx2"/>
                </a:solidFill>
              </a:rPr>
              <a:t>2.</a:t>
            </a:r>
          </a:p>
          <a:p>
            <a:pPr algn="l"/>
            <a:endParaRPr lang="en-US" b="1" dirty="0">
              <a:solidFill>
                <a:schemeClr val="tx2"/>
              </a:solidFill>
            </a:endParaRPr>
          </a:p>
          <a:p>
            <a:pPr algn="l"/>
            <a:endParaRPr lang="en-US" b="1" dirty="0">
              <a:solidFill>
                <a:schemeClr val="tx2"/>
              </a:solidFill>
            </a:endParaRPr>
          </a:p>
          <a:p>
            <a:pPr algn="l"/>
            <a:endParaRPr lang="en-US" b="1" dirty="0">
              <a:solidFill>
                <a:schemeClr val="tx2"/>
              </a:solidFill>
            </a:endParaRPr>
          </a:p>
          <a:p>
            <a:pPr algn="l"/>
            <a:endParaRPr lang="en-US" b="1" dirty="0">
              <a:solidFill>
                <a:schemeClr val="tx2"/>
              </a:solidFill>
            </a:endParaRPr>
          </a:p>
          <a:p>
            <a:pPr algn="l"/>
            <a:r>
              <a:rPr lang="en-US" b="1" dirty="0">
                <a:solidFill>
                  <a:schemeClr val="tx2"/>
                </a:solidFill>
              </a:rPr>
              <a:t>3.</a:t>
            </a:r>
          </a:p>
          <a:p>
            <a:pPr algn="l"/>
            <a:endParaRPr lang="en-US" dirty="0">
              <a:solidFill>
                <a:schemeClr val="tx2"/>
              </a:solidFill>
            </a:endParaRPr>
          </a:p>
          <a:p>
            <a:pPr algn="l"/>
            <a:endParaRPr lang="en-US" dirty="0">
              <a:solidFill>
                <a:schemeClr val="tx2"/>
              </a:solidFill>
            </a:endParaRPr>
          </a:p>
          <a:p>
            <a:pPr algn="l"/>
            <a:endParaRPr lang="en-US" dirty="0"/>
          </a:p>
          <a:p>
            <a:pPr algn="l"/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6477000" y="304800"/>
            <a:ext cx="22860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</a:rPr>
              <a:t>Options:  </a:t>
            </a:r>
          </a:p>
          <a:p>
            <a:endParaRPr lang="en-US" sz="1400" dirty="0">
              <a:solidFill>
                <a:schemeClr val="tx2"/>
              </a:solidFill>
            </a:endParaRPr>
          </a:p>
          <a:p>
            <a:r>
              <a:rPr lang="en-US" sz="1400" b="1" dirty="0">
                <a:solidFill>
                  <a:schemeClr val="tx2"/>
                </a:solidFill>
              </a:rPr>
              <a:t>1. </a:t>
            </a:r>
            <a:r>
              <a:rPr lang="en-US" sz="1400" dirty="0">
                <a:solidFill>
                  <a:schemeClr val="tx2"/>
                </a:solidFill>
              </a:rPr>
              <a:t>Continue current course</a:t>
            </a:r>
          </a:p>
          <a:p>
            <a:endParaRPr lang="en-US" sz="1400" dirty="0">
              <a:solidFill>
                <a:schemeClr val="tx2"/>
              </a:solidFill>
            </a:endParaRPr>
          </a:p>
          <a:p>
            <a:endParaRPr lang="en-US" sz="1400" dirty="0">
              <a:solidFill>
                <a:schemeClr val="tx2"/>
              </a:solidFill>
            </a:endParaRPr>
          </a:p>
          <a:p>
            <a:r>
              <a:rPr lang="en-US" sz="1400" b="1" dirty="0">
                <a:solidFill>
                  <a:schemeClr val="tx2"/>
                </a:solidFill>
              </a:rPr>
              <a:t>2. </a:t>
            </a:r>
            <a:r>
              <a:rPr lang="en-US" sz="1400" dirty="0">
                <a:solidFill>
                  <a:schemeClr val="tx2"/>
                </a:solidFill>
              </a:rPr>
              <a:t>Incorporate best practices on your own.</a:t>
            </a:r>
          </a:p>
          <a:p>
            <a:endParaRPr lang="en-US" sz="1400" dirty="0">
              <a:solidFill>
                <a:schemeClr val="tx2"/>
              </a:solidFill>
            </a:endParaRPr>
          </a:p>
          <a:p>
            <a:endParaRPr lang="en-US" sz="1400" dirty="0">
              <a:solidFill>
                <a:schemeClr val="tx2"/>
              </a:solidFill>
            </a:endParaRPr>
          </a:p>
          <a:p>
            <a:r>
              <a:rPr lang="en-US" sz="1400" b="1" dirty="0">
                <a:solidFill>
                  <a:schemeClr val="tx2"/>
                </a:solidFill>
              </a:rPr>
              <a:t>3. </a:t>
            </a:r>
            <a:r>
              <a:rPr lang="en-US" sz="1400" dirty="0">
                <a:solidFill>
                  <a:schemeClr val="tx2"/>
                </a:solidFill>
              </a:rPr>
              <a:t>Incorporate best practices with outside help.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514618" y="3599727"/>
            <a:ext cx="2286000" cy="3108543"/>
          </a:xfrm>
          <a:prstGeom prst="rect">
            <a:avLst/>
          </a:prstGeom>
          <a:solidFill>
            <a:srgbClr val="1F98FF"/>
          </a:solidFill>
          <a:ln w="12700" cmpd="sng">
            <a:solidFill>
              <a:srgbClr val="1F98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defTabSz="457200">
              <a:defRPr sz="1400" b="1">
                <a:solidFill>
                  <a:srgbClr val="000000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US" dirty="0"/>
              <a:t>Recommendation and how we can help:</a:t>
            </a:r>
          </a:p>
          <a:p>
            <a:endParaRPr lang="en-US" dirty="0"/>
          </a:p>
          <a:p>
            <a:r>
              <a:rPr lang="en-US" dirty="0">
                <a:solidFill>
                  <a:schemeClr val="tx2"/>
                </a:solidFill>
                <a:cs typeface="Arial"/>
              </a:rPr>
              <a:t>1.</a:t>
            </a:r>
          </a:p>
          <a:p>
            <a:endParaRPr lang="en-US" dirty="0">
              <a:solidFill>
                <a:schemeClr val="tx2"/>
              </a:solidFill>
              <a:cs typeface="Arial"/>
            </a:endParaRPr>
          </a:p>
          <a:p>
            <a:endParaRPr lang="en-US" dirty="0">
              <a:solidFill>
                <a:schemeClr val="tx2"/>
              </a:solidFill>
              <a:cs typeface="Arial"/>
            </a:endParaRPr>
          </a:p>
          <a:p>
            <a:r>
              <a:rPr lang="en-US" dirty="0">
                <a:solidFill>
                  <a:schemeClr val="tx2"/>
                </a:solidFill>
                <a:cs typeface="Arial"/>
              </a:rPr>
              <a:t>2.</a:t>
            </a:r>
          </a:p>
          <a:p>
            <a:endParaRPr lang="en-US" dirty="0">
              <a:solidFill>
                <a:schemeClr val="tx2"/>
              </a:solidFill>
              <a:cs typeface="Arial"/>
            </a:endParaRPr>
          </a:p>
          <a:p>
            <a:endParaRPr lang="en-US" dirty="0">
              <a:solidFill>
                <a:schemeClr val="tx2"/>
              </a:solidFill>
              <a:cs typeface="Arial"/>
            </a:endParaRPr>
          </a:p>
          <a:p>
            <a:endParaRPr lang="en-US" dirty="0">
              <a:solidFill>
                <a:schemeClr val="tx2"/>
              </a:solidFill>
              <a:cs typeface="Arial"/>
            </a:endParaRPr>
          </a:p>
          <a:p>
            <a:r>
              <a:rPr lang="en-US" dirty="0">
                <a:solidFill>
                  <a:schemeClr val="tx2"/>
                </a:solidFill>
                <a:cs typeface="Arial"/>
              </a:rPr>
              <a:t>3.</a:t>
            </a:r>
          </a:p>
          <a:p>
            <a:endParaRPr lang="en-US" b="0" dirty="0">
              <a:solidFill>
                <a:schemeClr val="tx2"/>
              </a:solidFill>
              <a:cs typeface="Arial"/>
            </a:endParaRPr>
          </a:p>
          <a:p>
            <a:endParaRPr lang="en-US" b="0" dirty="0">
              <a:solidFill>
                <a:srgbClr val="FFFFFF"/>
              </a:solidFill>
              <a:cs typeface="Arial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688220" y="266700"/>
            <a:ext cx="38263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000000"/>
                </a:solidFill>
              </a:rPr>
              <a:t>5-Steps to sell </a:t>
            </a:r>
            <a:r>
              <a:rPr lang="en-US" b="1" u="sng" dirty="0">
                <a:solidFill>
                  <a:srgbClr val="000000"/>
                </a:solidFill>
              </a:rPr>
              <a:t>_____________</a:t>
            </a:r>
          </a:p>
          <a:p>
            <a:pPr algn="ctr"/>
            <a:r>
              <a:rPr lang="en-US" b="1" dirty="0">
                <a:solidFill>
                  <a:srgbClr val="000000"/>
                </a:solidFill>
              </a:rPr>
              <a:t>Which we have done so successfully for </a:t>
            </a:r>
            <a:r>
              <a:rPr lang="en-US" b="1" u="sng" dirty="0">
                <a:solidFill>
                  <a:srgbClr val="000000"/>
                </a:solidFill>
              </a:rPr>
              <a:t>___________</a:t>
            </a:r>
            <a:r>
              <a:rPr lang="en-US" b="1" dirty="0">
                <a:solidFill>
                  <a:srgbClr val="00000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99497132"/>
      </p:ext>
    </p:extLst>
  </p:cSld>
  <p:clrMapOvr>
    <a:masterClrMapping/>
  </p:clrMapOvr>
</p:sld>
</file>

<file path=ppt/theme/theme1.xml><?xml version="1.0" encoding="utf-8"?>
<a:theme xmlns:a="http://schemas.openxmlformats.org/drawingml/2006/main" name="IntelliVen Theme">
  <a:themeElements>
    <a:clrScheme name="Blank Presentation 1">
      <a:dk1>
        <a:srgbClr val="777777"/>
      </a:dk1>
      <a:lt1>
        <a:srgbClr val="FFFFFF"/>
      </a:lt1>
      <a:dk2>
        <a:srgbClr val="000000"/>
      </a:dk2>
      <a:lt2>
        <a:srgbClr val="404040"/>
      </a:lt2>
      <a:accent1>
        <a:srgbClr val="C0C0C0"/>
      </a:accent1>
      <a:accent2>
        <a:srgbClr val="777777"/>
      </a:accent2>
      <a:accent3>
        <a:srgbClr val="FFFFFF"/>
      </a:accent3>
      <a:accent4>
        <a:srgbClr val="656565"/>
      </a:accent4>
      <a:accent5>
        <a:srgbClr val="DCDCDC"/>
      </a:accent5>
      <a:accent6>
        <a:srgbClr val="6B6B6B"/>
      </a:accent6>
      <a:hlink>
        <a:srgbClr val="404040"/>
      </a:hlink>
      <a:folHlink>
        <a:srgbClr val="FF1D2A"/>
      </a:folHlink>
    </a:clrScheme>
    <a:fontScheme name="Blank Presentation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  <a:cs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  <a:cs typeface="ＭＳ Ｐゴシック" charset="-128"/>
          </a:defRPr>
        </a:defPPr>
      </a:lstStyle>
    </a:lnDef>
  </a:objectDefaults>
  <a:extraClrSchemeLst>
    <a:extraClrScheme>
      <a:clrScheme name="Blank Presentation 1">
        <a:dk1>
          <a:srgbClr val="777777"/>
        </a:dk1>
        <a:lt1>
          <a:srgbClr val="FFFFFF"/>
        </a:lt1>
        <a:dk2>
          <a:srgbClr val="000000"/>
        </a:dk2>
        <a:lt2>
          <a:srgbClr val="404040"/>
        </a:lt2>
        <a:accent1>
          <a:srgbClr val="C0C0C0"/>
        </a:accent1>
        <a:accent2>
          <a:srgbClr val="777777"/>
        </a:accent2>
        <a:accent3>
          <a:srgbClr val="FFFFFF"/>
        </a:accent3>
        <a:accent4>
          <a:srgbClr val="656565"/>
        </a:accent4>
        <a:accent5>
          <a:srgbClr val="DCDCDC"/>
        </a:accent5>
        <a:accent6>
          <a:srgbClr val="6B6B6B"/>
        </a:accent6>
        <a:hlink>
          <a:srgbClr val="404040"/>
        </a:hlink>
        <a:folHlink>
          <a:srgbClr val="FF1D2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86</Words>
  <Application>Microsoft Office PowerPoint</Application>
  <PresentationFormat>On-screen Show (4:3)</PresentationFormat>
  <Paragraphs>62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Arial Narrow</vt:lpstr>
      <vt:lpstr>Calibri</vt:lpstr>
      <vt:lpstr>IntelliVen Theme</vt:lpstr>
      <vt:lpstr>PowerPoint Presentation</vt:lpstr>
    </vt:vector>
  </TitlesOfParts>
  <Company>Compusearch Software Systems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Peter D</dc:creator>
  <cp:lastModifiedBy>Peter DiGiammarino</cp:lastModifiedBy>
  <cp:revision>4</cp:revision>
  <dcterms:created xsi:type="dcterms:W3CDTF">2017-04-24T16:19:47Z</dcterms:created>
  <dcterms:modified xsi:type="dcterms:W3CDTF">2018-12-20T18:19:35Z</dcterms:modified>
</cp:coreProperties>
</file>